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20" r:id="rId3"/>
    <p:sldId id="260" r:id="rId4"/>
    <p:sldId id="261" r:id="rId5"/>
    <p:sldId id="262" r:id="rId6"/>
    <p:sldId id="263" r:id="rId7"/>
    <p:sldId id="272" r:id="rId8"/>
    <p:sldId id="321" r:id="rId9"/>
    <p:sldId id="322" r:id="rId10"/>
    <p:sldId id="323" r:id="rId11"/>
    <p:sldId id="324" r:id="rId12"/>
    <p:sldId id="274" r:id="rId13"/>
    <p:sldId id="273" r:id="rId14"/>
    <p:sldId id="275" r:id="rId15"/>
    <p:sldId id="276" r:id="rId16"/>
    <p:sldId id="325" r:id="rId17"/>
    <p:sldId id="277" r:id="rId18"/>
    <p:sldId id="279" r:id="rId19"/>
    <p:sldId id="284" r:id="rId20"/>
    <p:sldId id="285" r:id="rId21"/>
    <p:sldId id="326" r:id="rId22"/>
    <p:sldId id="286" r:id="rId23"/>
    <p:sldId id="293" r:id="rId24"/>
    <p:sldId id="291" r:id="rId25"/>
    <p:sldId id="328" r:id="rId26"/>
    <p:sldId id="329" r:id="rId27"/>
    <p:sldId id="330" r:id="rId28"/>
    <p:sldId id="292" r:id="rId29"/>
    <p:sldId id="294" r:id="rId30"/>
    <p:sldId id="327" r:id="rId31"/>
    <p:sldId id="295" r:id="rId32"/>
    <p:sldId id="296" r:id="rId33"/>
    <p:sldId id="298" r:id="rId34"/>
    <p:sldId id="299" r:id="rId35"/>
    <p:sldId id="304" r:id="rId36"/>
    <p:sldId id="305" r:id="rId37"/>
    <p:sldId id="306" r:id="rId38"/>
    <p:sldId id="308" r:id="rId39"/>
    <p:sldId id="331" r:id="rId40"/>
    <p:sldId id="310" r:id="rId41"/>
    <p:sldId id="312" r:id="rId42"/>
    <p:sldId id="332" r:id="rId43"/>
    <p:sldId id="333" r:id="rId44"/>
    <p:sldId id="287" r:id="rId45"/>
    <p:sldId id="270" r:id="rId46"/>
    <p:sldId id="288" r:id="rId47"/>
    <p:sldId id="289" r:id="rId48"/>
    <p:sldId id="290" r:id="rId49"/>
    <p:sldId id="25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37426-9011-4366-AEA0-57F7649E1658}" type="datetimeFigureOut">
              <a:rPr lang="en-AU" smtClean="0"/>
              <a:t>19/10/2021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3D74D-AF03-49EF-A3FD-5F7CF24FF394}"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59DE435-0B6C-4CD5-91D8-4575A7BABF46}" type="slidenum">
              <a:rPr lang="en-AU" smtClean="0"/>
              <a:pPr/>
              <a:t>7</a:t>
            </a:fld>
            <a:endParaRPr lang="en-AU"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10/19/2021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8.austlii.edu.au/cgi-bin/viewdoc/au/legis/cth/consol_act/sia1993473/s71c.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trustdeed.com.a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7704" y="5229200"/>
            <a:ext cx="5238998" cy="523220"/>
          </a:xfrm>
          <a:prstGeom prst="rect">
            <a:avLst/>
          </a:prstGeom>
          <a:noFill/>
        </p:spPr>
        <p:txBody>
          <a:bodyPr wrap="none" rtlCol="0">
            <a:spAutoFit/>
          </a:bodyPr>
          <a:lstStyle/>
          <a:p>
            <a:r>
              <a:rPr lang="en-AU" sz="2800" b="1" dirty="0" smtClean="0"/>
              <a:t>Property Development with SMSF</a:t>
            </a:r>
            <a:endParaRPr lang="en-AU" sz="2800" b="1" dirty="0"/>
          </a:p>
        </p:txBody>
      </p:sp>
      <p:sp>
        <p:nvSpPr>
          <p:cNvPr id="3" name="Rectangle 2"/>
          <p:cNvSpPr/>
          <p:nvPr/>
        </p:nvSpPr>
        <p:spPr>
          <a:xfrm>
            <a:off x="6228184" y="3284984"/>
            <a:ext cx="2736304" cy="723275"/>
          </a:xfrm>
          <a:prstGeom prst="rect">
            <a:avLst/>
          </a:prstGeom>
        </p:spPr>
        <p:txBody>
          <a:bodyPr wrap="square">
            <a:spAutoFit/>
          </a:bodyPr>
          <a:lstStyle/>
          <a:p>
            <a:pPr>
              <a:spcBef>
                <a:spcPts val="600"/>
              </a:spcBef>
              <a:buNone/>
            </a:pPr>
            <a:r>
              <a:rPr lang="en-AU" b="1" dirty="0" smtClean="0"/>
              <a:t>Manoj Abichandani </a:t>
            </a:r>
          </a:p>
          <a:p>
            <a:pPr>
              <a:spcBef>
                <a:spcPts val="600"/>
              </a:spcBef>
              <a:buNone/>
            </a:pPr>
            <a:r>
              <a:rPr lang="en-AU" dirty="0" smtClean="0"/>
              <a:t>SMSF </a:t>
            </a:r>
            <a:r>
              <a:rPr lang="en-AU" dirty="0" smtClean="0"/>
              <a:t>Specialist (UNSW)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51520" y="260648"/>
            <a:ext cx="8229600" cy="1143000"/>
          </a:xfrm>
        </p:spPr>
        <p:txBody>
          <a:bodyPr>
            <a:normAutofit/>
          </a:bodyPr>
          <a:lstStyle/>
          <a:p>
            <a:pPr algn="l"/>
            <a:r>
              <a:rPr lang="en-AU" sz="2800" dirty="0" smtClean="0"/>
              <a:t>Purchasing property with others – Syndicates</a:t>
            </a:r>
            <a:br>
              <a:rPr lang="en-AU" sz="2800" dirty="0" smtClean="0"/>
            </a:br>
            <a:r>
              <a:rPr lang="en-AU" sz="2800" dirty="0" smtClean="0"/>
              <a:t>- Jointly with </a:t>
            </a:r>
            <a:r>
              <a:rPr lang="en-AU" sz="2800" dirty="0" smtClean="0"/>
              <a:t>others – Un-related Unit Trust</a:t>
            </a:r>
            <a:endParaRPr lang="en-AU" sz="2800" dirty="0" smtClean="0"/>
          </a:p>
        </p:txBody>
      </p:sp>
      <p:pic>
        <p:nvPicPr>
          <p:cNvPr id="39939" name="Content Placeholder 3" descr="house.jpg"/>
          <p:cNvPicPr>
            <a:picLocks noGrp="1" noChangeAspect="1"/>
          </p:cNvPicPr>
          <p:nvPr>
            <p:ph idx="1"/>
          </p:nvPr>
        </p:nvPicPr>
        <p:blipFill>
          <a:blip r:embed="rId2" cstate="print"/>
          <a:srcRect/>
          <a:stretch>
            <a:fillRect/>
          </a:stretch>
        </p:blipFill>
        <p:spPr>
          <a:xfrm>
            <a:off x="7524328" y="1844824"/>
            <a:ext cx="1030288" cy="1106487"/>
          </a:xfrm>
        </p:spPr>
      </p:pic>
      <p:sp>
        <p:nvSpPr>
          <p:cNvPr id="5" name="Rectangle 4"/>
          <p:cNvSpPr/>
          <p:nvPr/>
        </p:nvSpPr>
        <p:spPr>
          <a:xfrm>
            <a:off x="4644008" y="1988840"/>
            <a:ext cx="1008062" cy="338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smtClean="0"/>
              <a:t>Widely Held</a:t>
            </a:r>
          </a:p>
          <a:p>
            <a:pPr algn="ctr">
              <a:defRPr/>
            </a:pPr>
            <a:endParaRPr lang="en-AU" dirty="0" smtClean="0"/>
          </a:p>
          <a:p>
            <a:pPr algn="ctr">
              <a:defRPr/>
            </a:pPr>
            <a:r>
              <a:rPr lang="en-AU" dirty="0" smtClean="0"/>
              <a:t>Unit </a:t>
            </a:r>
            <a:r>
              <a:rPr lang="en-AU" dirty="0"/>
              <a:t>Trust</a:t>
            </a:r>
          </a:p>
        </p:txBody>
      </p:sp>
      <p:sp>
        <p:nvSpPr>
          <p:cNvPr id="6" name="Oval 5"/>
          <p:cNvSpPr/>
          <p:nvPr/>
        </p:nvSpPr>
        <p:spPr>
          <a:xfrm>
            <a:off x="467544" y="1484784"/>
            <a:ext cx="1584325" cy="15113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AU" dirty="0"/>
              <a:t>SMSF</a:t>
            </a:r>
          </a:p>
        </p:txBody>
      </p:sp>
      <p:sp>
        <p:nvSpPr>
          <p:cNvPr id="7" name="Rounded Rectangle 6"/>
          <p:cNvSpPr/>
          <p:nvPr/>
        </p:nvSpPr>
        <p:spPr>
          <a:xfrm>
            <a:off x="971550" y="4797425"/>
            <a:ext cx="2160588" cy="10080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AU" dirty="0" smtClean="0"/>
              <a:t>Pty Ltd</a:t>
            </a:r>
            <a:endParaRPr lang="en-AU" dirty="0"/>
          </a:p>
        </p:txBody>
      </p:sp>
      <p:sp>
        <p:nvSpPr>
          <p:cNvPr id="8" name="Right Arrow 7"/>
          <p:cNvSpPr/>
          <p:nvPr/>
        </p:nvSpPr>
        <p:spPr>
          <a:xfrm>
            <a:off x="2195736" y="1844824"/>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Right Arrow 8"/>
          <p:cNvSpPr/>
          <p:nvPr/>
        </p:nvSpPr>
        <p:spPr>
          <a:xfrm rot="20010803">
            <a:off x="3131841" y="4581128"/>
            <a:ext cx="136815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0" name="Oval 9"/>
          <p:cNvSpPr/>
          <p:nvPr/>
        </p:nvSpPr>
        <p:spPr>
          <a:xfrm>
            <a:off x="2123728" y="2852936"/>
            <a:ext cx="792088" cy="7920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AU" sz="1000" dirty="0" smtClean="0"/>
              <a:t>Other SMSF</a:t>
            </a:r>
            <a:endParaRPr lang="en-AU" sz="1000" dirty="0"/>
          </a:p>
        </p:txBody>
      </p:sp>
      <p:sp>
        <p:nvSpPr>
          <p:cNvPr id="11" name="Oval 10"/>
          <p:cNvSpPr/>
          <p:nvPr/>
        </p:nvSpPr>
        <p:spPr>
          <a:xfrm>
            <a:off x="2771800" y="3717032"/>
            <a:ext cx="792088" cy="79208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AU" sz="1000" dirty="0" smtClean="0"/>
              <a:t>Other SMSF</a:t>
            </a:r>
            <a:endParaRPr lang="en-AU" sz="1000" dirty="0"/>
          </a:p>
        </p:txBody>
      </p:sp>
      <p:pic>
        <p:nvPicPr>
          <p:cNvPr id="12" name="Picture 5" descr="find-work-tour-page-1-image-5"/>
          <p:cNvPicPr>
            <a:picLocks noChangeAspect="1" noChangeArrowheads="1"/>
          </p:cNvPicPr>
          <p:nvPr/>
        </p:nvPicPr>
        <p:blipFill>
          <a:blip r:embed="rId3" cstate="print"/>
          <a:srcRect/>
          <a:stretch>
            <a:fillRect/>
          </a:stretch>
        </p:blipFill>
        <p:spPr bwMode="auto">
          <a:xfrm>
            <a:off x="6516216" y="5517232"/>
            <a:ext cx="857250" cy="1152525"/>
          </a:xfrm>
          <a:prstGeom prst="rect">
            <a:avLst/>
          </a:prstGeom>
          <a:noFill/>
          <a:ln w="9525">
            <a:noFill/>
            <a:miter lim="800000"/>
            <a:headEnd/>
            <a:tailEnd/>
          </a:ln>
        </p:spPr>
      </p:pic>
      <p:sp>
        <p:nvSpPr>
          <p:cNvPr id="13" name="TextBox 22"/>
          <p:cNvSpPr txBox="1">
            <a:spLocks noChangeArrowheads="1"/>
          </p:cNvSpPr>
          <p:nvPr/>
        </p:nvSpPr>
        <p:spPr bwMode="auto">
          <a:xfrm>
            <a:off x="6660232" y="6488113"/>
            <a:ext cx="711200" cy="369887"/>
          </a:xfrm>
          <a:prstGeom prst="rect">
            <a:avLst/>
          </a:prstGeom>
          <a:noFill/>
          <a:ln w="9525">
            <a:noFill/>
            <a:miter lim="800000"/>
            <a:headEnd/>
            <a:tailEnd/>
          </a:ln>
        </p:spPr>
        <p:txBody>
          <a:bodyPr wrap="none">
            <a:spAutoFit/>
          </a:bodyPr>
          <a:lstStyle/>
          <a:p>
            <a:pPr eaLnBrk="1" hangingPunct="1"/>
            <a:r>
              <a:rPr lang="en-AU" altLang="en-US" dirty="0"/>
              <a:t>Bank</a:t>
            </a:r>
          </a:p>
        </p:txBody>
      </p:sp>
      <p:sp>
        <p:nvSpPr>
          <p:cNvPr id="14" name="Right Arrow 13"/>
          <p:cNvSpPr/>
          <p:nvPr/>
        </p:nvSpPr>
        <p:spPr>
          <a:xfrm rot="20010803">
            <a:off x="3590695" y="3588842"/>
            <a:ext cx="869231"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5" name="Right Arrow 14"/>
          <p:cNvSpPr/>
          <p:nvPr/>
        </p:nvSpPr>
        <p:spPr>
          <a:xfrm>
            <a:off x="2987825" y="2852936"/>
            <a:ext cx="1512168"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6" name="Right Arrow 15"/>
          <p:cNvSpPr/>
          <p:nvPr/>
        </p:nvSpPr>
        <p:spPr>
          <a:xfrm rot="13468702">
            <a:off x="5539029" y="4751616"/>
            <a:ext cx="136815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Right Arrow 16"/>
          <p:cNvSpPr/>
          <p:nvPr/>
        </p:nvSpPr>
        <p:spPr>
          <a:xfrm>
            <a:off x="5796136" y="2348880"/>
            <a:ext cx="1656184"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8" name="TextBox 17"/>
          <p:cNvSpPr txBox="1"/>
          <p:nvPr/>
        </p:nvSpPr>
        <p:spPr>
          <a:xfrm>
            <a:off x="1835696" y="1556792"/>
            <a:ext cx="3008837" cy="369332"/>
          </a:xfrm>
          <a:prstGeom prst="rect">
            <a:avLst/>
          </a:prstGeom>
          <a:noFill/>
        </p:spPr>
        <p:txBody>
          <a:bodyPr wrap="none" rtlCol="0">
            <a:spAutoFit/>
          </a:bodyPr>
          <a:lstStyle/>
          <a:p>
            <a:r>
              <a:rPr lang="en-AU" dirty="0" smtClean="0"/>
              <a:t>No Control over the Unit Trust</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normAutofit/>
          </a:bodyPr>
          <a:lstStyle/>
          <a:p>
            <a:pPr algn="l" eaLnBrk="1" hangingPunct="1"/>
            <a:r>
              <a:rPr lang="en-AU" altLang="en-US" sz="2800" dirty="0" smtClean="0"/>
              <a:t>Not an In-house Asset</a:t>
            </a:r>
            <a:endParaRPr lang="en-AU" altLang="en-US" sz="2800" dirty="0" smtClean="0"/>
          </a:p>
        </p:txBody>
      </p:sp>
      <p:sp>
        <p:nvSpPr>
          <p:cNvPr id="47107" name="Rectangle 3"/>
          <p:cNvSpPr>
            <a:spLocks noGrp="1" noChangeArrowheads="1"/>
          </p:cNvSpPr>
          <p:nvPr>
            <p:ph type="body" idx="1"/>
          </p:nvPr>
        </p:nvSpPr>
        <p:spPr>
          <a:xfrm>
            <a:off x="395536" y="1628800"/>
            <a:ext cx="7693025" cy="3724275"/>
          </a:xfrm>
        </p:spPr>
        <p:txBody>
          <a:bodyPr>
            <a:normAutofit/>
          </a:bodyPr>
          <a:lstStyle/>
          <a:p>
            <a:pPr eaLnBrk="1" hangingPunct="1"/>
            <a:r>
              <a:rPr lang="en-AU" altLang="en-US" sz="2000" b="1" dirty="0" smtClean="0"/>
              <a:t>Widely Held Trusts Sec 71 (1) (h)</a:t>
            </a:r>
          </a:p>
          <a:p>
            <a:pPr lvl="2" eaLnBrk="1" hangingPunct="1"/>
            <a:r>
              <a:rPr lang="en-AU" altLang="en-US" sz="2000" dirty="0" smtClean="0"/>
              <a:t>A widely held trust is defined as a unit trust in which entities have fixed entitlements to all of the income and capital of the trust and </a:t>
            </a:r>
            <a:r>
              <a:rPr lang="en-AU" altLang="en-US" sz="2000" b="1" dirty="0" smtClean="0">
                <a:solidFill>
                  <a:srgbClr val="FF0000"/>
                </a:solidFill>
              </a:rPr>
              <a:t>no 20 entities between them have fixed entitlements to 75%</a:t>
            </a:r>
            <a:r>
              <a:rPr lang="en-AU" altLang="en-US" sz="2000" dirty="0" smtClean="0"/>
              <a:t> or more of the capital or income of the trust. For the purposes of the in-house asset definition, an entity and their associates are treated as a single entity. </a:t>
            </a:r>
          </a:p>
          <a:p>
            <a:pPr eaLnBrk="1" hangingPunct="1"/>
            <a:r>
              <a:rPr lang="en-AU" altLang="en-US" sz="2000" b="1" dirty="0" smtClean="0"/>
              <a:t>Investments in private related Un-Geared unit trusts</a:t>
            </a:r>
            <a:r>
              <a:rPr lang="en-AU" altLang="en-US" sz="2000" dirty="0" smtClean="0"/>
              <a:t> </a:t>
            </a:r>
          </a:p>
          <a:p>
            <a:pPr lvl="2" eaLnBrk="1" hangingPunct="1"/>
            <a:r>
              <a:rPr lang="en-AU" altLang="en-US" sz="2000" dirty="0" smtClean="0"/>
              <a:t>that </a:t>
            </a:r>
            <a:r>
              <a:rPr lang="en-AU" altLang="en-US" sz="2000" b="1" dirty="0" smtClean="0">
                <a:solidFill>
                  <a:srgbClr val="FF0000"/>
                </a:solidFill>
              </a:rPr>
              <a:t>meets the requirements as specified in Division 13.3A</a:t>
            </a:r>
            <a:r>
              <a:rPr lang="en-AU" altLang="en-US" sz="2000" dirty="0" smtClean="0"/>
              <a:t> in the SIS Regulations.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611560" y="620688"/>
            <a:ext cx="7924800" cy="539750"/>
          </a:xfrm>
        </p:spPr>
        <p:txBody>
          <a:bodyPr>
            <a:normAutofit fontScale="90000"/>
          </a:bodyPr>
          <a:lstStyle/>
          <a:p>
            <a:pPr algn="l" eaLnBrk="1" hangingPunct="1"/>
            <a:r>
              <a:rPr lang="en-AU" sz="3100" b="0" dirty="0" smtClean="0">
                <a:solidFill>
                  <a:schemeClr val="tx1"/>
                </a:solidFill>
              </a:rPr>
              <a:t>Prohibition on borrowing money</a:t>
            </a:r>
            <a:r>
              <a:rPr lang="en-AU" sz="3100" b="0" dirty="0" smtClean="0"/>
              <a:t>	</a:t>
            </a:r>
            <a:r>
              <a:rPr lang="en-AU" dirty="0" smtClean="0"/>
              <a:t>	</a:t>
            </a:r>
          </a:p>
        </p:txBody>
      </p:sp>
      <p:sp>
        <p:nvSpPr>
          <p:cNvPr id="6147" name="Rectangle 3"/>
          <p:cNvSpPr>
            <a:spLocks noGrp="1" noChangeArrowheads="1"/>
          </p:cNvSpPr>
          <p:nvPr>
            <p:ph type="body" idx="1"/>
          </p:nvPr>
        </p:nvSpPr>
        <p:spPr>
          <a:xfrm>
            <a:off x="683568" y="1628800"/>
            <a:ext cx="7543800" cy="3240088"/>
          </a:xfrm>
        </p:spPr>
        <p:txBody>
          <a:bodyPr>
            <a:noAutofit/>
          </a:bodyPr>
          <a:lstStyle/>
          <a:p>
            <a:pPr eaLnBrk="1" hangingPunct="1">
              <a:spcBef>
                <a:spcPct val="30000"/>
              </a:spcBef>
              <a:spcAft>
                <a:spcPct val="30000"/>
              </a:spcAft>
            </a:pPr>
            <a:r>
              <a:rPr lang="en-AU" sz="2000" dirty="0" smtClean="0">
                <a:solidFill>
                  <a:srgbClr val="FF0000"/>
                </a:solidFill>
              </a:rPr>
              <a:t>Sec 67 (1) </a:t>
            </a:r>
            <a:r>
              <a:rPr lang="en-AU" sz="2000" dirty="0" smtClean="0"/>
              <a:t>must not borrow or maintain a borrowing</a:t>
            </a:r>
          </a:p>
          <a:p>
            <a:pPr eaLnBrk="1" hangingPunct="1">
              <a:spcBef>
                <a:spcPct val="30000"/>
              </a:spcBef>
              <a:spcAft>
                <a:spcPct val="30000"/>
              </a:spcAft>
            </a:pPr>
            <a:r>
              <a:rPr lang="en-AU" sz="2000" dirty="0" smtClean="0"/>
              <a:t>APRA Circular II D.4</a:t>
            </a:r>
          </a:p>
          <a:p>
            <a:pPr eaLnBrk="1" hangingPunct="1">
              <a:spcBef>
                <a:spcPct val="30000"/>
              </a:spcBef>
              <a:spcAft>
                <a:spcPct val="30000"/>
              </a:spcAft>
            </a:pPr>
            <a:r>
              <a:rPr lang="en-AU" sz="2000" dirty="0" smtClean="0"/>
              <a:t>Temporary borrowing is permitted</a:t>
            </a:r>
          </a:p>
          <a:p>
            <a:pPr lvl="1" eaLnBrk="1" hangingPunct="1">
              <a:spcBef>
                <a:spcPct val="30000"/>
              </a:spcBef>
              <a:spcAft>
                <a:spcPct val="30000"/>
              </a:spcAft>
            </a:pPr>
            <a:r>
              <a:rPr lang="en-AU" sz="2000" dirty="0" smtClean="0"/>
              <a:t>To pay a </a:t>
            </a:r>
            <a:r>
              <a:rPr lang="en-AU" sz="2000" dirty="0" smtClean="0"/>
              <a:t>benefit (Pension)</a:t>
            </a:r>
            <a:endParaRPr lang="en-AU" sz="2000" dirty="0" smtClean="0"/>
          </a:p>
          <a:p>
            <a:pPr lvl="1" eaLnBrk="1" hangingPunct="1">
              <a:spcBef>
                <a:spcPct val="30000"/>
              </a:spcBef>
              <a:spcAft>
                <a:spcPct val="30000"/>
              </a:spcAft>
            </a:pPr>
            <a:r>
              <a:rPr lang="en-AU" sz="2000" dirty="0" smtClean="0"/>
              <a:t>To pay a </a:t>
            </a:r>
            <a:r>
              <a:rPr lang="en-AU" sz="2000" dirty="0" smtClean="0"/>
              <a:t>Surcharge </a:t>
            </a:r>
            <a:endParaRPr lang="en-AU" sz="2000" dirty="0" smtClean="0"/>
          </a:p>
          <a:p>
            <a:pPr lvl="1" eaLnBrk="1" hangingPunct="1">
              <a:spcBef>
                <a:spcPct val="30000"/>
              </a:spcBef>
              <a:spcAft>
                <a:spcPct val="30000"/>
              </a:spcAft>
            </a:pPr>
            <a:r>
              <a:rPr lang="en-AU" sz="2000" dirty="0" smtClean="0"/>
              <a:t>Limited to 10% to the value of the fund</a:t>
            </a:r>
          </a:p>
          <a:p>
            <a:pPr eaLnBrk="1" hangingPunct="1">
              <a:spcBef>
                <a:spcPct val="30000"/>
              </a:spcBef>
              <a:spcAft>
                <a:spcPct val="30000"/>
              </a:spcAft>
            </a:pPr>
            <a:r>
              <a:rPr lang="en-AU" sz="2000" dirty="0" smtClean="0"/>
              <a:t>New Exception 67 A &amp; 67 B – </a:t>
            </a:r>
            <a:r>
              <a:rPr lang="en-AU" sz="2000" dirty="0" smtClean="0">
                <a:solidFill>
                  <a:srgbClr val="FF0000"/>
                </a:solidFill>
              </a:rPr>
              <a:t>Non Recourse Loan </a:t>
            </a:r>
            <a:r>
              <a:rPr lang="en-AU" sz="2000" dirty="0" smtClean="0">
                <a:solidFill>
                  <a:srgbClr val="FF0000"/>
                </a:solidFill>
              </a:rPr>
              <a:t>- LRBA</a:t>
            </a:r>
            <a:endParaRPr lang="en-AU" sz="2000" dirty="0" smtClean="0">
              <a:solidFill>
                <a:srgbClr val="FF0000"/>
              </a:solidFill>
            </a:endParaRPr>
          </a:p>
        </p:txBody>
      </p:sp>
      <p:pic>
        <p:nvPicPr>
          <p:cNvPr id="6148" name="Picture 8" descr="Logo online smsf audit gif file.gif"/>
          <p:cNvPicPr>
            <a:picLocks noChangeAspect="1"/>
          </p:cNvPicPr>
          <p:nvPr/>
        </p:nvPicPr>
        <p:blipFill>
          <a:blip r:embed="rId2" cstate="print"/>
          <a:srcRect/>
          <a:stretch>
            <a:fillRect/>
          </a:stretch>
        </p:blipFill>
        <p:spPr bwMode="auto">
          <a:xfrm>
            <a:off x="5940425" y="5949950"/>
            <a:ext cx="306705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899592" y="1700808"/>
            <a:ext cx="6696075" cy="4339650"/>
          </a:xfrm>
          <a:prstGeom prst="rect">
            <a:avLst/>
          </a:prstGeom>
          <a:noFill/>
          <a:ln w="9525">
            <a:noFill/>
            <a:miter lim="800000"/>
            <a:headEnd/>
            <a:tailEnd/>
          </a:ln>
        </p:spPr>
        <p:txBody>
          <a:bodyPr>
            <a:spAutoFit/>
          </a:bodyPr>
          <a:lstStyle/>
          <a:p>
            <a:pPr marL="342900" indent="-342900">
              <a:spcBef>
                <a:spcPct val="30000"/>
              </a:spcBef>
              <a:spcAft>
                <a:spcPct val="30000"/>
              </a:spcAft>
            </a:pPr>
            <a:r>
              <a:rPr lang="en-AU" sz="2000" dirty="0"/>
              <a:t>SMSF </a:t>
            </a:r>
            <a:r>
              <a:rPr lang="en-AU" sz="2000" dirty="0">
                <a:solidFill>
                  <a:srgbClr val="FF0000"/>
                </a:solidFill>
              </a:rPr>
              <a:t>borrowing rules </a:t>
            </a:r>
            <a:r>
              <a:rPr lang="en-AU" sz="2000" dirty="0"/>
              <a:t>– Sec 67A &amp; 67B </a:t>
            </a:r>
          </a:p>
          <a:p>
            <a:pPr marL="342900" indent="-342900">
              <a:spcBef>
                <a:spcPct val="30000"/>
              </a:spcBef>
              <a:spcAft>
                <a:spcPct val="30000"/>
              </a:spcAft>
              <a:buFont typeface="Wingdings" pitchFamily="2" charset="2"/>
              <a:buAutoNum type="arabicPeriod"/>
            </a:pPr>
            <a:r>
              <a:rPr lang="en-AU" sz="2000" dirty="0"/>
              <a:t>Step-by-Step borrowing process. </a:t>
            </a:r>
          </a:p>
          <a:p>
            <a:pPr marL="342900" indent="-342900">
              <a:spcBef>
                <a:spcPct val="30000"/>
              </a:spcBef>
              <a:spcAft>
                <a:spcPct val="30000"/>
              </a:spcAft>
              <a:buFont typeface="Wingdings" pitchFamily="2" charset="2"/>
              <a:buAutoNum type="arabicPeriod"/>
            </a:pPr>
            <a:r>
              <a:rPr lang="en-AU" sz="2000" dirty="0"/>
              <a:t>Documents required</a:t>
            </a:r>
          </a:p>
          <a:p>
            <a:pPr marL="800100" lvl="1" indent="-342900">
              <a:spcBef>
                <a:spcPct val="30000"/>
              </a:spcBef>
              <a:spcAft>
                <a:spcPct val="30000"/>
              </a:spcAft>
              <a:buFont typeface="Wingdings" pitchFamily="2" charset="2"/>
              <a:buChar char="ü"/>
            </a:pPr>
            <a:r>
              <a:rPr lang="en-AU" sz="2000" dirty="0"/>
              <a:t>investment strategy;</a:t>
            </a:r>
          </a:p>
          <a:p>
            <a:pPr marL="800100" lvl="1" indent="-342900">
              <a:spcBef>
                <a:spcPct val="30000"/>
              </a:spcBef>
              <a:spcAft>
                <a:spcPct val="30000"/>
              </a:spcAft>
              <a:buFont typeface="Wingdings" pitchFamily="2" charset="2"/>
              <a:buChar char="ü"/>
            </a:pPr>
            <a:r>
              <a:rPr lang="en-AU" sz="2000" dirty="0"/>
              <a:t> security trust deed (Property Custodian);</a:t>
            </a:r>
          </a:p>
          <a:p>
            <a:pPr marL="800100" lvl="1" indent="-342900">
              <a:spcBef>
                <a:spcPct val="30000"/>
              </a:spcBef>
              <a:spcAft>
                <a:spcPct val="30000"/>
              </a:spcAft>
              <a:buFont typeface="Wingdings" pitchFamily="2" charset="2"/>
              <a:buChar char="ü"/>
            </a:pPr>
            <a:r>
              <a:rPr lang="en-AU" sz="2000" dirty="0"/>
              <a:t>resolutions to support the process;</a:t>
            </a:r>
          </a:p>
          <a:p>
            <a:pPr marL="800100" lvl="1" indent="-342900">
              <a:spcBef>
                <a:spcPct val="30000"/>
              </a:spcBef>
              <a:spcAft>
                <a:spcPct val="30000"/>
              </a:spcAft>
              <a:buFont typeface="Wingdings" pitchFamily="2" charset="2"/>
              <a:buChar char="ü"/>
            </a:pPr>
            <a:r>
              <a:rPr lang="en-AU" sz="2000" dirty="0"/>
              <a:t> setting up the custodian trustee company etc </a:t>
            </a:r>
          </a:p>
          <a:p>
            <a:pPr marL="342900" indent="-342900">
              <a:spcBef>
                <a:spcPct val="30000"/>
              </a:spcBef>
              <a:spcAft>
                <a:spcPct val="30000"/>
              </a:spcAft>
              <a:buFont typeface="Wingdings" pitchFamily="2" charset="2"/>
              <a:buAutoNum type="arabicPeriod"/>
            </a:pPr>
            <a:r>
              <a:rPr lang="en-AU" sz="2000" dirty="0"/>
              <a:t>Stamp </a:t>
            </a:r>
            <a:r>
              <a:rPr lang="en-AU" sz="2000" dirty="0" smtClean="0"/>
              <a:t>Duty </a:t>
            </a:r>
            <a:r>
              <a:rPr lang="en-AU" sz="2000" dirty="0"/>
              <a:t>&amp; </a:t>
            </a:r>
            <a:r>
              <a:rPr lang="en-AU" sz="2000" dirty="0" smtClean="0"/>
              <a:t>Capital Gain Tax </a:t>
            </a:r>
            <a:r>
              <a:rPr lang="en-AU" sz="2000" dirty="0"/>
              <a:t>issues  </a:t>
            </a:r>
          </a:p>
          <a:p>
            <a:pPr marL="342900" indent="-342900">
              <a:spcBef>
                <a:spcPct val="30000"/>
              </a:spcBef>
              <a:spcAft>
                <a:spcPct val="30000"/>
              </a:spcAft>
              <a:buFont typeface="Wingdings" pitchFamily="2" charset="2"/>
              <a:buAutoNum type="arabicPeriod"/>
            </a:pPr>
            <a:r>
              <a:rPr lang="en-AU" sz="2000" dirty="0" smtClean="0"/>
              <a:t>Audit </a:t>
            </a:r>
            <a:r>
              <a:rPr lang="en-AU" sz="2000" dirty="0"/>
              <a:t>SMSF with borrowing</a:t>
            </a:r>
          </a:p>
        </p:txBody>
      </p:sp>
      <p:sp>
        <p:nvSpPr>
          <p:cNvPr id="5124" name="AutoShape 7"/>
          <p:cNvSpPr>
            <a:spLocks noGrp="1" noChangeArrowheads="1"/>
          </p:cNvSpPr>
          <p:nvPr>
            <p:ph type="title"/>
          </p:nvPr>
        </p:nvSpPr>
        <p:spPr>
          <a:xfrm>
            <a:off x="755576" y="404664"/>
            <a:ext cx="7924800" cy="1143000"/>
          </a:xfrm>
          <a:noFill/>
        </p:spPr>
        <p:txBody>
          <a:bodyPr>
            <a:normAutofit/>
          </a:bodyPr>
          <a:lstStyle/>
          <a:p>
            <a:pPr algn="l" eaLnBrk="1" hangingPunct="1"/>
            <a:r>
              <a:rPr lang="en-AU" sz="2800" dirty="0" smtClean="0"/>
              <a:t>SMSF borrowing rules </a:t>
            </a:r>
            <a:r>
              <a:rPr lang="en-AU" sz="2800" dirty="0" smtClean="0"/>
              <a:t>- Sec </a:t>
            </a:r>
            <a:r>
              <a:rPr lang="en-AU" sz="2800" dirty="0" smtClean="0"/>
              <a:t>67A &amp; </a:t>
            </a:r>
            <a:r>
              <a:rPr lang="en-AU" sz="2800" dirty="0" smtClean="0"/>
              <a:t>67B of SISA</a:t>
            </a:r>
            <a:endParaRPr lang="en-AU" sz="2800" dirty="0" smtClean="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500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500" fill="hold"/>
                                        <p:tgtEl>
                                          <p:spTgt spid="122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29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290">
                                            <p:txEl>
                                              <p:pRg st="0" end="0"/>
                                            </p:txEl>
                                          </p:spTgt>
                                        </p:tgtEl>
                                        <p:attrNameLst>
                                          <p:attrName>ppt_y</p:attrName>
                                        </p:attrNameLst>
                                      </p:cBhvr>
                                      <p:tavLst>
                                        <p:tav tm="0">
                                          <p:val>
                                            <p:fltVal val="0.5"/>
                                          </p:val>
                                        </p:tav>
                                        <p:tav tm="100000">
                                          <p:val>
                                            <p:strVal val="#ppt_y"/>
                                          </p:val>
                                        </p:tav>
                                      </p:tavLst>
                                    </p:anim>
                                  </p:childTnLst>
                                </p:cTn>
                              </p:par>
                            </p:childTnLst>
                          </p:cTn>
                        </p:par>
                        <p:par>
                          <p:cTn id="11" fill="hold">
                            <p:stCondLst>
                              <p:cond delay="5500"/>
                            </p:stCondLst>
                            <p:childTnLst>
                              <p:par>
                                <p:cTn id="12" presetID="23" presetClass="entr" presetSubtype="528" fill="hold" grpId="0" nodeType="afterEffect">
                                  <p:stCondLst>
                                    <p:cond delay="5000"/>
                                  </p:stCondLst>
                                  <p:childTnLst>
                                    <p:set>
                                      <p:cBhvr>
                                        <p:cTn id="13" dur="1" fill="hold">
                                          <p:stCondLst>
                                            <p:cond delay="0"/>
                                          </p:stCondLst>
                                        </p:cTn>
                                        <p:tgtEl>
                                          <p:spTgt spid="12290">
                                            <p:txEl>
                                              <p:pRg st="1" end="1"/>
                                            </p:txEl>
                                          </p:spTgt>
                                        </p:tgtEl>
                                        <p:attrNameLst>
                                          <p:attrName>style.visibility</p:attrName>
                                        </p:attrNameLst>
                                      </p:cBhvr>
                                      <p:to>
                                        <p:strVal val="visible"/>
                                      </p:to>
                                    </p:set>
                                    <p:anim calcmode="lin" valueType="num">
                                      <p:cBhvr>
                                        <p:cTn id="14" dur="500" fill="hold"/>
                                        <p:tgtEl>
                                          <p:spTgt spid="1229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0">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2290">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12290">
                                            <p:txEl>
                                              <p:pRg st="1" end="1"/>
                                            </p:txEl>
                                          </p:spTgt>
                                        </p:tgtEl>
                                        <p:attrNameLst>
                                          <p:attrName>ppt_y</p:attrName>
                                        </p:attrNameLst>
                                      </p:cBhvr>
                                      <p:tavLst>
                                        <p:tav tm="0">
                                          <p:val>
                                            <p:fltVal val="0.5"/>
                                          </p:val>
                                        </p:tav>
                                        <p:tav tm="100000">
                                          <p:val>
                                            <p:strVal val="#ppt_y"/>
                                          </p:val>
                                        </p:tav>
                                      </p:tavLst>
                                    </p:anim>
                                  </p:childTnLst>
                                </p:cTn>
                              </p:par>
                            </p:childTnLst>
                          </p:cTn>
                        </p:par>
                        <p:par>
                          <p:cTn id="18" fill="hold">
                            <p:stCondLst>
                              <p:cond delay="11000"/>
                            </p:stCondLst>
                            <p:childTnLst>
                              <p:par>
                                <p:cTn id="19" presetID="23" presetClass="entr" presetSubtype="528" fill="hold" grpId="0" nodeType="afterEffect">
                                  <p:stCondLst>
                                    <p:cond delay="5000"/>
                                  </p:stCondLst>
                                  <p:childTnLst>
                                    <p:set>
                                      <p:cBhvr>
                                        <p:cTn id="20" dur="1" fill="hold">
                                          <p:stCondLst>
                                            <p:cond delay="0"/>
                                          </p:stCondLst>
                                        </p:cTn>
                                        <p:tgtEl>
                                          <p:spTgt spid="12290">
                                            <p:txEl>
                                              <p:pRg st="2" end="2"/>
                                            </p:txEl>
                                          </p:spTgt>
                                        </p:tgtEl>
                                        <p:attrNameLst>
                                          <p:attrName>style.visibility</p:attrName>
                                        </p:attrNameLst>
                                      </p:cBhvr>
                                      <p:to>
                                        <p:strVal val="visible"/>
                                      </p:to>
                                    </p:set>
                                    <p:anim calcmode="lin" valueType="num">
                                      <p:cBhvr>
                                        <p:cTn id="21" dur="500" fill="hold"/>
                                        <p:tgtEl>
                                          <p:spTgt spid="1229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290">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2290">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12290">
                                            <p:txEl>
                                              <p:pRg st="2" end="2"/>
                                            </p:txEl>
                                          </p:spTgt>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5000"/>
                                  </p:stCondLst>
                                  <p:childTnLst>
                                    <p:set>
                                      <p:cBhvr>
                                        <p:cTn id="26" dur="1" fill="hold">
                                          <p:stCondLst>
                                            <p:cond delay="0"/>
                                          </p:stCondLst>
                                        </p:cTn>
                                        <p:tgtEl>
                                          <p:spTgt spid="12290">
                                            <p:txEl>
                                              <p:pRg st="3" end="3"/>
                                            </p:txEl>
                                          </p:spTgt>
                                        </p:tgtEl>
                                        <p:attrNameLst>
                                          <p:attrName>style.visibility</p:attrName>
                                        </p:attrNameLst>
                                      </p:cBhvr>
                                      <p:to>
                                        <p:strVal val="visible"/>
                                      </p:to>
                                    </p:set>
                                    <p:anim calcmode="lin" valueType="num">
                                      <p:cBhvr>
                                        <p:cTn id="27" dur="500" fill="hold"/>
                                        <p:tgtEl>
                                          <p:spTgt spid="1229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2290">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12290">
                                            <p:txEl>
                                              <p:pRg st="3" end="3"/>
                                            </p:txEl>
                                          </p:spTgt>
                                        </p:tgtEl>
                                        <p:attrNameLst>
                                          <p:attrName>ppt_x</p:attrName>
                                        </p:attrNameLst>
                                      </p:cBhvr>
                                      <p:tavLst>
                                        <p:tav tm="0">
                                          <p:val>
                                            <p:fltVal val="0.5"/>
                                          </p:val>
                                        </p:tav>
                                        <p:tav tm="100000">
                                          <p:val>
                                            <p:strVal val="#ppt_x"/>
                                          </p:val>
                                        </p:tav>
                                      </p:tavLst>
                                    </p:anim>
                                    <p:anim calcmode="lin" valueType="num">
                                      <p:cBhvr>
                                        <p:cTn id="30" dur="500" fill="hold"/>
                                        <p:tgtEl>
                                          <p:spTgt spid="12290">
                                            <p:txEl>
                                              <p:pRg st="3" end="3"/>
                                            </p:txEl>
                                          </p:spTgt>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5000"/>
                                  </p:stCondLst>
                                  <p:childTnLst>
                                    <p:set>
                                      <p:cBhvr>
                                        <p:cTn id="32" dur="1" fill="hold">
                                          <p:stCondLst>
                                            <p:cond delay="0"/>
                                          </p:stCondLst>
                                        </p:cTn>
                                        <p:tgtEl>
                                          <p:spTgt spid="12290">
                                            <p:txEl>
                                              <p:pRg st="4" end="4"/>
                                            </p:txEl>
                                          </p:spTgt>
                                        </p:tgtEl>
                                        <p:attrNameLst>
                                          <p:attrName>style.visibility</p:attrName>
                                        </p:attrNameLst>
                                      </p:cBhvr>
                                      <p:to>
                                        <p:strVal val="visible"/>
                                      </p:to>
                                    </p:set>
                                    <p:anim calcmode="lin" valueType="num">
                                      <p:cBhvr>
                                        <p:cTn id="33" dur="500" fill="hold"/>
                                        <p:tgtEl>
                                          <p:spTgt spid="12290">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2290">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12290">
                                            <p:txEl>
                                              <p:pRg st="4" end="4"/>
                                            </p:txEl>
                                          </p:spTgt>
                                        </p:tgtEl>
                                        <p:attrNameLst>
                                          <p:attrName>ppt_x</p:attrName>
                                        </p:attrNameLst>
                                      </p:cBhvr>
                                      <p:tavLst>
                                        <p:tav tm="0">
                                          <p:val>
                                            <p:fltVal val="0.5"/>
                                          </p:val>
                                        </p:tav>
                                        <p:tav tm="100000">
                                          <p:val>
                                            <p:strVal val="#ppt_x"/>
                                          </p:val>
                                        </p:tav>
                                      </p:tavLst>
                                    </p:anim>
                                    <p:anim calcmode="lin" valueType="num">
                                      <p:cBhvr>
                                        <p:cTn id="36" dur="500" fill="hold"/>
                                        <p:tgtEl>
                                          <p:spTgt spid="12290">
                                            <p:txEl>
                                              <p:pRg st="4" end="4"/>
                                            </p:txEl>
                                          </p:spTgt>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5000"/>
                                  </p:stCondLst>
                                  <p:childTnLst>
                                    <p:set>
                                      <p:cBhvr>
                                        <p:cTn id="38" dur="1" fill="hold">
                                          <p:stCondLst>
                                            <p:cond delay="0"/>
                                          </p:stCondLst>
                                        </p:cTn>
                                        <p:tgtEl>
                                          <p:spTgt spid="12290">
                                            <p:txEl>
                                              <p:pRg st="5" end="5"/>
                                            </p:txEl>
                                          </p:spTgt>
                                        </p:tgtEl>
                                        <p:attrNameLst>
                                          <p:attrName>style.visibility</p:attrName>
                                        </p:attrNameLst>
                                      </p:cBhvr>
                                      <p:to>
                                        <p:strVal val="visible"/>
                                      </p:to>
                                    </p:set>
                                    <p:anim calcmode="lin" valueType="num">
                                      <p:cBhvr>
                                        <p:cTn id="39" dur="500" fill="hold"/>
                                        <p:tgtEl>
                                          <p:spTgt spid="12290">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2290">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12290">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12290">
                                            <p:txEl>
                                              <p:pRg st="5" end="5"/>
                                            </p:txEl>
                                          </p:spTgt>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5000"/>
                                  </p:stCondLst>
                                  <p:childTnLst>
                                    <p:set>
                                      <p:cBhvr>
                                        <p:cTn id="44" dur="1" fill="hold">
                                          <p:stCondLst>
                                            <p:cond delay="0"/>
                                          </p:stCondLst>
                                        </p:cTn>
                                        <p:tgtEl>
                                          <p:spTgt spid="12290">
                                            <p:txEl>
                                              <p:pRg st="6" end="6"/>
                                            </p:txEl>
                                          </p:spTgt>
                                        </p:tgtEl>
                                        <p:attrNameLst>
                                          <p:attrName>style.visibility</p:attrName>
                                        </p:attrNameLst>
                                      </p:cBhvr>
                                      <p:to>
                                        <p:strVal val="visible"/>
                                      </p:to>
                                    </p:set>
                                    <p:anim calcmode="lin" valueType="num">
                                      <p:cBhvr>
                                        <p:cTn id="45" dur="500" fill="hold"/>
                                        <p:tgtEl>
                                          <p:spTgt spid="12290">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12290">
                                            <p:txEl>
                                              <p:pRg st="6" end="6"/>
                                            </p:txEl>
                                          </p:spTgt>
                                        </p:tgtEl>
                                        <p:attrNameLst>
                                          <p:attrName>ppt_h</p:attrName>
                                        </p:attrNameLst>
                                      </p:cBhvr>
                                      <p:tavLst>
                                        <p:tav tm="0">
                                          <p:val>
                                            <p:fltVal val="0"/>
                                          </p:val>
                                        </p:tav>
                                        <p:tav tm="100000">
                                          <p:val>
                                            <p:strVal val="#ppt_h"/>
                                          </p:val>
                                        </p:tav>
                                      </p:tavLst>
                                    </p:anim>
                                    <p:anim calcmode="lin" valueType="num">
                                      <p:cBhvr>
                                        <p:cTn id="47" dur="500" fill="hold"/>
                                        <p:tgtEl>
                                          <p:spTgt spid="12290">
                                            <p:txEl>
                                              <p:pRg st="6" end="6"/>
                                            </p:txEl>
                                          </p:spTgt>
                                        </p:tgtEl>
                                        <p:attrNameLst>
                                          <p:attrName>ppt_x</p:attrName>
                                        </p:attrNameLst>
                                      </p:cBhvr>
                                      <p:tavLst>
                                        <p:tav tm="0">
                                          <p:val>
                                            <p:fltVal val="0.5"/>
                                          </p:val>
                                        </p:tav>
                                        <p:tav tm="100000">
                                          <p:val>
                                            <p:strVal val="#ppt_x"/>
                                          </p:val>
                                        </p:tav>
                                      </p:tavLst>
                                    </p:anim>
                                    <p:anim calcmode="lin" valueType="num">
                                      <p:cBhvr>
                                        <p:cTn id="48" dur="500" fill="hold"/>
                                        <p:tgtEl>
                                          <p:spTgt spid="12290">
                                            <p:txEl>
                                              <p:pRg st="6" end="6"/>
                                            </p:txEl>
                                          </p:spTgt>
                                        </p:tgtEl>
                                        <p:attrNameLst>
                                          <p:attrName>ppt_y</p:attrName>
                                        </p:attrNameLst>
                                      </p:cBhvr>
                                      <p:tavLst>
                                        <p:tav tm="0">
                                          <p:val>
                                            <p:fltVal val="0.5"/>
                                          </p:val>
                                        </p:tav>
                                        <p:tav tm="100000">
                                          <p:val>
                                            <p:strVal val="#ppt_y"/>
                                          </p:val>
                                        </p:tav>
                                      </p:tavLst>
                                    </p:anim>
                                  </p:childTnLst>
                                </p:cTn>
                              </p:par>
                            </p:childTnLst>
                          </p:cTn>
                        </p:par>
                        <p:par>
                          <p:cTn id="49" fill="hold">
                            <p:stCondLst>
                              <p:cond delay="16500"/>
                            </p:stCondLst>
                            <p:childTnLst>
                              <p:par>
                                <p:cTn id="50" presetID="23" presetClass="entr" presetSubtype="528" fill="hold" grpId="0" nodeType="afterEffect">
                                  <p:stCondLst>
                                    <p:cond delay="5000"/>
                                  </p:stCondLst>
                                  <p:childTnLst>
                                    <p:set>
                                      <p:cBhvr>
                                        <p:cTn id="51" dur="1" fill="hold">
                                          <p:stCondLst>
                                            <p:cond delay="0"/>
                                          </p:stCondLst>
                                        </p:cTn>
                                        <p:tgtEl>
                                          <p:spTgt spid="12290">
                                            <p:txEl>
                                              <p:pRg st="7" end="7"/>
                                            </p:txEl>
                                          </p:spTgt>
                                        </p:tgtEl>
                                        <p:attrNameLst>
                                          <p:attrName>style.visibility</p:attrName>
                                        </p:attrNameLst>
                                      </p:cBhvr>
                                      <p:to>
                                        <p:strVal val="visible"/>
                                      </p:to>
                                    </p:set>
                                    <p:anim calcmode="lin" valueType="num">
                                      <p:cBhvr>
                                        <p:cTn id="52" dur="500" fill="hold"/>
                                        <p:tgtEl>
                                          <p:spTgt spid="12290">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12290">
                                            <p:txEl>
                                              <p:pRg st="7" end="7"/>
                                            </p:txEl>
                                          </p:spTgt>
                                        </p:tgtEl>
                                        <p:attrNameLst>
                                          <p:attrName>ppt_h</p:attrName>
                                        </p:attrNameLst>
                                      </p:cBhvr>
                                      <p:tavLst>
                                        <p:tav tm="0">
                                          <p:val>
                                            <p:fltVal val="0"/>
                                          </p:val>
                                        </p:tav>
                                        <p:tav tm="100000">
                                          <p:val>
                                            <p:strVal val="#ppt_h"/>
                                          </p:val>
                                        </p:tav>
                                      </p:tavLst>
                                    </p:anim>
                                    <p:anim calcmode="lin" valueType="num">
                                      <p:cBhvr>
                                        <p:cTn id="54" dur="500" fill="hold"/>
                                        <p:tgtEl>
                                          <p:spTgt spid="12290">
                                            <p:txEl>
                                              <p:pRg st="7" end="7"/>
                                            </p:txEl>
                                          </p:spTgt>
                                        </p:tgtEl>
                                        <p:attrNameLst>
                                          <p:attrName>ppt_x</p:attrName>
                                        </p:attrNameLst>
                                      </p:cBhvr>
                                      <p:tavLst>
                                        <p:tav tm="0">
                                          <p:val>
                                            <p:fltVal val="0.5"/>
                                          </p:val>
                                        </p:tav>
                                        <p:tav tm="100000">
                                          <p:val>
                                            <p:strVal val="#ppt_x"/>
                                          </p:val>
                                        </p:tav>
                                      </p:tavLst>
                                    </p:anim>
                                    <p:anim calcmode="lin" valueType="num">
                                      <p:cBhvr>
                                        <p:cTn id="55" dur="500" fill="hold"/>
                                        <p:tgtEl>
                                          <p:spTgt spid="12290">
                                            <p:txEl>
                                              <p:pRg st="7" end="7"/>
                                            </p:txEl>
                                          </p:spTgt>
                                        </p:tgtEl>
                                        <p:attrNameLst>
                                          <p:attrName>ppt_y</p:attrName>
                                        </p:attrNameLst>
                                      </p:cBhvr>
                                      <p:tavLst>
                                        <p:tav tm="0">
                                          <p:val>
                                            <p:fltVal val="0.5"/>
                                          </p:val>
                                        </p:tav>
                                        <p:tav tm="100000">
                                          <p:val>
                                            <p:strVal val="#ppt_y"/>
                                          </p:val>
                                        </p:tav>
                                      </p:tavLst>
                                    </p:anim>
                                  </p:childTnLst>
                                </p:cTn>
                              </p:par>
                            </p:childTnLst>
                          </p:cTn>
                        </p:par>
                        <p:par>
                          <p:cTn id="56" fill="hold">
                            <p:stCondLst>
                              <p:cond delay="22000"/>
                            </p:stCondLst>
                            <p:childTnLst>
                              <p:par>
                                <p:cTn id="57" presetID="23" presetClass="entr" presetSubtype="528" fill="hold" grpId="0" nodeType="afterEffect">
                                  <p:stCondLst>
                                    <p:cond delay="5000"/>
                                  </p:stCondLst>
                                  <p:childTnLst>
                                    <p:set>
                                      <p:cBhvr>
                                        <p:cTn id="58" dur="1" fill="hold">
                                          <p:stCondLst>
                                            <p:cond delay="0"/>
                                          </p:stCondLst>
                                        </p:cTn>
                                        <p:tgtEl>
                                          <p:spTgt spid="12290">
                                            <p:txEl>
                                              <p:pRg st="8" end="8"/>
                                            </p:txEl>
                                          </p:spTgt>
                                        </p:tgtEl>
                                        <p:attrNameLst>
                                          <p:attrName>style.visibility</p:attrName>
                                        </p:attrNameLst>
                                      </p:cBhvr>
                                      <p:to>
                                        <p:strVal val="visible"/>
                                      </p:to>
                                    </p:set>
                                    <p:anim calcmode="lin" valueType="num">
                                      <p:cBhvr>
                                        <p:cTn id="59" dur="500" fill="hold"/>
                                        <p:tgtEl>
                                          <p:spTgt spid="12290">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12290">
                                            <p:txEl>
                                              <p:pRg st="8" end="8"/>
                                            </p:txEl>
                                          </p:spTgt>
                                        </p:tgtEl>
                                        <p:attrNameLst>
                                          <p:attrName>ppt_h</p:attrName>
                                        </p:attrNameLst>
                                      </p:cBhvr>
                                      <p:tavLst>
                                        <p:tav tm="0">
                                          <p:val>
                                            <p:fltVal val="0"/>
                                          </p:val>
                                        </p:tav>
                                        <p:tav tm="100000">
                                          <p:val>
                                            <p:strVal val="#ppt_h"/>
                                          </p:val>
                                        </p:tav>
                                      </p:tavLst>
                                    </p:anim>
                                    <p:anim calcmode="lin" valueType="num">
                                      <p:cBhvr>
                                        <p:cTn id="61" dur="500" fill="hold"/>
                                        <p:tgtEl>
                                          <p:spTgt spid="12290">
                                            <p:txEl>
                                              <p:pRg st="8" end="8"/>
                                            </p:txEl>
                                          </p:spTgt>
                                        </p:tgtEl>
                                        <p:attrNameLst>
                                          <p:attrName>ppt_x</p:attrName>
                                        </p:attrNameLst>
                                      </p:cBhvr>
                                      <p:tavLst>
                                        <p:tav tm="0">
                                          <p:val>
                                            <p:fltVal val="0.5"/>
                                          </p:val>
                                        </p:tav>
                                        <p:tav tm="100000">
                                          <p:val>
                                            <p:strVal val="#ppt_x"/>
                                          </p:val>
                                        </p:tav>
                                      </p:tavLst>
                                    </p:anim>
                                    <p:anim calcmode="lin" valueType="num">
                                      <p:cBhvr>
                                        <p:cTn id="62" dur="500" fill="hold"/>
                                        <p:tgtEl>
                                          <p:spTgt spid="12290">
                                            <p:txEl>
                                              <p:pRg st="8" end="8"/>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advAuto="5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467544" y="692696"/>
            <a:ext cx="7992814" cy="1143000"/>
          </a:xfrm>
        </p:spPr>
        <p:txBody>
          <a:bodyPr>
            <a:normAutofit/>
          </a:bodyPr>
          <a:lstStyle/>
          <a:p>
            <a:pPr algn="l" eaLnBrk="1" hangingPunct="1"/>
            <a:r>
              <a:rPr lang="en-AU" sz="2800" dirty="0" smtClean="0">
                <a:solidFill>
                  <a:schemeClr val="tx1"/>
                </a:solidFill>
              </a:rPr>
              <a:t>Non – Recourse Loan Structure</a:t>
            </a:r>
            <a:r>
              <a:rPr lang="en-US" sz="2800" dirty="0" smtClean="0">
                <a:solidFill>
                  <a:schemeClr val="tx1"/>
                </a:solidFill>
              </a:rPr>
              <a:t> </a:t>
            </a:r>
            <a:r>
              <a:rPr lang="en-AU" sz="2800" dirty="0" smtClean="0">
                <a:solidFill>
                  <a:schemeClr val="tx1"/>
                </a:solidFill>
              </a:rPr>
              <a:t> </a:t>
            </a:r>
            <a:r>
              <a:rPr lang="en-AU" sz="2800" dirty="0" smtClean="0">
                <a:solidFill>
                  <a:schemeClr val="tx1"/>
                </a:solidFill>
              </a:rPr>
              <a:t>- </a:t>
            </a:r>
            <a:r>
              <a:rPr lang="en-AU" sz="2800" dirty="0" smtClean="0">
                <a:solidFill>
                  <a:schemeClr val="tx1"/>
                </a:solidFill>
              </a:rPr>
              <a:t>Sec 67 (A) &amp; (B)</a:t>
            </a:r>
          </a:p>
        </p:txBody>
      </p:sp>
      <p:sp>
        <p:nvSpPr>
          <p:cNvPr id="7171" name="Rectangle 3"/>
          <p:cNvSpPr>
            <a:spLocks noGrp="1" noChangeArrowheads="1"/>
          </p:cNvSpPr>
          <p:nvPr>
            <p:ph type="body" idx="1"/>
          </p:nvPr>
        </p:nvSpPr>
        <p:spPr>
          <a:xfrm>
            <a:off x="827088" y="2349500"/>
            <a:ext cx="7859712" cy="3556000"/>
          </a:xfrm>
        </p:spPr>
        <p:txBody>
          <a:bodyPr/>
          <a:lstStyle/>
          <a:p>
            <a:pPr eaLnBrk="1" hangingPunct="1">
              <a:spcBef>
                <a:spcPct val="30000"/>
              </a:spcBef>
              <a:spcAft>
                <a:spcPct val="30000"/>
              </a:spcAft>
            </a:pPr>
            <a:r>
              <a:rPr lang="en-US" sz="1800" smtClean="0"/>
              <a:t>The money should be used for  purchase a </a:t>
            </a:r>
            <a:r>
              <a:rPr lang="en-US" sz="1800" u="sng" smtClean="0"/>
              <a:t>new asset. </a:t>
            </a:r>
            <a:r>
              <a:rPr lang="en-US" sz="1800" smtClean="0"/>
              <a:t>Existing asset cannot be funded – refinancing is possible after 7</a:t>
            </a:r>
            <a:r>
              <a:rPr lang="en-US" sz="1800" baseline="30000" smtClean="0"/>
              <a:t>th</a:t>
            </a:r>
            <a:r>
              <a:rPr lang="en-US" sz="1800" smtClean="0"/>
              <a:t> July 2010 – </a:t>
            </a:r>
            <a:r>
              <a:rPr lang="en-US" sz="1800" b="1" smtClean="0">
                <a:solidFill>
                  <a:srgbClr val="FF0000"/>
                </a:solidFill>
              </a:rPr>
              <a:t>Single Acquirable Asset</a:t>
            </a:r>
          </a:p>
          <a:p>
            <a:pPr eaLnBrk="1" hangingPunct="1">
              <a:spcBef>
                <a:spcPct val="30000"/>
              </a:spcBef>
              <a:spcAft>
                <a:spcPct val="30000"/>
              </a:spcAft>
            </a:pPr>
            <a:r>
              <a:rPr lang="en-US" sz="1800" smtClean="0"/>
              <a:t>Super Fund should be allowed to purchase that asset</a:t>
            </a:r>
          </a:p>
          <a:p>
            <a:pPr eaLnBrk="1" hangingPunct="1">
              <a:spcBef>
                <a:spcPct val="30000"/>
              </a:spcBef>
              <a:spcAft>
                <a:spcPct val="30000"/>
              </a:spcAft>
            </a:pPr>
            <a:r>
              <a:rPr lang="en-US" sz="1800" smtClean="0"/>
              <a:t>The asset is held on trust = so that = The </a:t>
            </a:r>
            <a:r>
              <a:rPr lang="en-US" sz="1800" b="1" smtClean="0">
                <a:solidFill>
                  <a:srgbClr val="FF0000"/>
                </a:solidFill>
              </a:rPr>
              <a:t>SMSF acquires a beneficial interest</a:t>
            </a:r>
            <a:r>
              <a:rPr lang="en-US" sz="1800" smtClean="0">
                <a:solidFill>
                  <a:srgbClr val="FF0000"/>
                </a:solidFill>
              </a:rPr>
              <a:t> </a:t>
            </a:r>
            <a:r>
              <a:rPr lang="en-US" sz="1800" smtClean="0"/>
              <a:t>in the trust and assets held by the trust,</a:t>
            </a:r>
          </a:p>
          <a:p>
            <a:pPr eaLnBrk="1" hangingPunct="1">
              <a:spcBef>
                <a:spcPct val="30000"/>
              </a:spcBef>
              <a:spcAft>
                <a:spcPct val="30000"/>
              </a:spcAft>
            </a:pPr>
            <a:r>
              <a:rPr lang="en-US" sz="1800" smtClean="0"/>
              <a:t>The SMSF has a </a:t>
            </a:r>
            <a:r>
              <a:rPr lang="en-US" sz="1800" b="1" smtClean="0">
                <a:solidFill>
                  <a:srgbClr val="FF0000"/>
                </a:solidFill>
              </a:rPr>
              <a:t>right to acquire ownership</a:t>
            </a:r>
            <a:r>
              <a:rPr lang="en-US" sz="1800" smtClean="0">
                <a:solidFill>
                  <a:srgbClr val="FF0000"/>
                </a:solidFill>
              </a:rPr>
              <a:t> </a:t>
            </a:r>
            <a:r>
              <a:rPr lang="en-US" sz="1800" smtClean="0"/>
              <a:t>of the asset by making payment, this must be a right and not an obligation,</a:t>
            </a:r>
          </a:p>
          <a:p>
            <a:pPr eaLnBrk="1" hangingPunct="1">
              <a:spcBef>
                <a:spcPct val="30000"/>
              </a:spcBef>
              <a:spcAft>
                <a:spcPct val="30000"/>
              </a:spcAft>
            </a:pPr>
            <a:r>
              <a:rPr lang="en-US" sz="1800" smtClean="0"/>
              <a:t>In case of default, the </a:t>
            </a:r>
            <a:r>
              <a:rPr lang="en-US" sz="1800" b="1" smtClean="0">
                <a:solidFill>
                  <a:srgbClr val="FF0000"/>
                </a:solidFill>
              </a:rPr>
              <a:t>rights of the lender are limited</a:t>
            </a:r>
            <a:r>
              <a:rPr lang="en-US" sz="1800" smtClean="0">
                <a:solidFill>
                  <a:srgbClr val="FF0000"/>
                </a:solidFill>
              </a:rPr>
              <a:t> </a:t>
            </a:r>
            <a:r>
              <a:rPr lang="en-US" sz="1800" smtClean="0"/>
              <a:t>against the fund for only the asset financed – limited recourse loan</a:t>
            </a:r>
            <a:endParaRPr lang="en-AU"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47" name="Rectangle 43"/>
          <p:cNvSpPr>
            <a:spLocks noChangeArrowheads="1"/>
          </p:cNvSpPr>
          <p:nvPr/>
        </p:nvSpPr>
        <p:spPr bwMode="auto">
          <a:xfrm>
            <a:off x="1763713" y="1125538"/>
            <a:ext cx="1223962" cy="792162"/>
          </a:xfrm>
          <a:prstGeom prst="rect">
            <a:avLst/>
          </a:prstGeom>
          <a:solidFill>
            <a:schemeClr val="tx1"/>
          </a:solidFill>
          <a:ln w="9525">
            <a:solidFill>
              <a:schemeClr val="tx1"/>
            </a:solidFill>
            <a:miter lim="800000"/>
            <a:headEnd/>
            <a:tailEnd/>
          </a:ln>
        </p:spPr>
        <p:txBody>
          <a:bodyPr wrap="none" anchor="ctr"/>
          <a:lstStyle/>
          <a:p>
            <a:pPr algn="ctr"/>
            <a:r>
              <a:rPr lang="en-AU">
                <a:solidFill>
                  <a:schemeClr val="bg1"/>
                </a:solidFill>
                <a:latin typeface="Tahoma" pitchFamily="34" charset="0"/>
              </a:rPr>
              <a:t>Trustee of </a:t>
            </a:r>
          </a:p>
          <a:p>
            <a:pPr algn="ctr"/>
            <a:r>
              <a:rPr lang="en-AU">
                <a:solidFill>
                  <a:schemeClr val="bg1"/>
                </a:solidFill>
                <a:latin typeface="Tahoma" pitchFamily="34" charset="0"/>
              </a:rPr>
              <a:t>SMSF</a:t>
            </a:r>
          </a:p>
        </p:txBody>
      </p:sp>
      <p:sp>
        <p:nvSpPr>
          <p:cNvPr id="47149" name="AutoShape 45"/>
          <p:cNvSpPr>
            <a:spLocks noChangeArrowheads="1"/>
          </p:cNvSpPr>
          <p:nvPr/>
        </p:nvSpPr>
        <p:spPr bwMode="auto">
          <a:xfrm>
            <a:off x="1979712" y="2564904"/>
            <a:ext cx="863600" cy="1079500"/>
          </a:xfrm>
          <a:prstGeom prst="can">
            <a:avLst>
              <a:gd name="adj" fmla="val 31250"/>
            </a:avLst>
          </a:prstGeom>
          <a:noFill/>
          <a:ln w="9525">
            <a:solidFill>
              <a:schemeClr val="tx1"/>
            </a:solidFill>
            <a:round/>
            <a:headEnd/>
            <a:tailEnd/>
          </a:ln>
        </p:spPr>
        <p:txBody>
          <a:bodyPr wrap="none" anchor="ctr"/>
          <a:lstStyle/>
          <a:p>
            <a:endParaRPr lang="en-US"/>
          </a:p>
        </p:txBody>
      </p:sp>
      <p:sp>
        <p:nvSpPr>
          <p:cNvPr id="47150" name="AutoShape 46"/>
          <p:cNvSpPr>
            <a:spLocks noChangeArrowheads="1"/>
          </p:cNvSpPr>
          <p:nvPr/>
        </p:nvSpPr>
        <p:spPr bwMode="auto">
          <a:xfrm>
            <a:off x="6084168" y="2276872"/>
            <a:ext cx="1512887" cy="1152525"/>
          </a:xfrm>
          <a:prstGeom prst="cube">
            <a:avLst>
              <a:gd name="adj" fmla="val 25000"/>
            </a:avLst>
          </a:prstGeom>
          <a:noFill/>
          <a:ln w="9525">
            <a:solidFill>
              <a:schemeClr val="tx1"/>
            </a:solidFill>
            <a:miter lim="800000"/>
            <a:headEnd/>
            <a:tailEnd/>
          </a:ln>
        </p:spPr>
        <p:txBody>
          <a:bodyPr wrap="none" anchor="ctr"/>
          <a:lstStyle/>
          <a:p>
            <a:endParaRPr lang="en-US"/>
          </a:p>
        </p:txBody>
      </p:sp>
      <p:sp>
        <p:nvSpPr>
          <p:cNvPr id="47152" name="Rectangle 48"/>
          <p:cNvSpPr>
            <a:spLocks noChangeArrowheads="1"/>
          </p:cNvSpPr>
          <p:nvPr/>
        </p:nvSpPr>
        <p:spPr bwMode="auto">
          <a:xfrm>
            <a:off x="6227763" y="1125538"/>
            <a:ext cx="1223962" cy="792162"/>
          </a:xfrm>
          <a:prstGeom prst="rect">
            <a:avLst/>
          </a:prstGeom>
          <a:solidFill>
            <a:schemeClr val="tx1"/>
          </a:solidFill>
          <a:ln w="9525">
            <a:solidFill>
              <a:schemeClr val="tx1"/>
            </a:solidFill>
            <a:miter lim="800000"/>
            <a:headEnd/>
            <a:tailEnd/>
          </a:ln>
        </p:spPr>
        <p:txBody>
          <a:bodyPr wrap="none" anchor="ctr"/>
          <a:lstStyle/>
          <a:p>
            <a:pPr algn="ctr"/>
            <a:r>
              <a:rPr lang="en-AU">
                <a:solidFill>
                  <a:schemeClr val="bg1"/>
                </a:solidFill>
                <a:latin typeface="Tahoma" pitchFamily="34" charset="0"/>
              </a:rPr>
              <a:t>Trustee of </a:t>
            </a:r>
          </a:p>
          <a:p>
            <a:pPr algn="ctr"/>
            <a:r>
              <a:rPr lang="en-AU">
                <a:solidFill>
                  <a:schemeClr val="bg1"/>
                </a:solidFill>
                <a:latin typeface="Tahoma" pitchFamily="34" charset="0"/>
              </a:rPr>
              <a:t>PCT</a:t>
            </a:r>
          </a:p>
        </p:txBody>
      </p:sp>
      <p:sp>
        <p:nvSpPr>
          <p:cNvPr id="47153" name="Text Box 49"/>
          <p:cNvSpPr txBox="1">
            <a:spLocks noChangeArrowheads="1"/>
          </p:cNvSpPr>
          <p:nvPr/>
        </p:nvSpPr>
        <p:spPr bwMode="auto">
          <a:xfrm>
            <a:off x="2051050" y="3213100"/>
            <a:ext cx="733425" cy="366713"/>
          </a:xfrm>
          <a:prstGeom prst="rect">
            <a:avLst/>
          </a:prstGeom>
          <a:noFill/>
          <a:ln w="9525">
            <a:noFill/>
            <a:miter lim="800000"/>
            <a:headEnd/>
            <a:tailEnd/>
          </a:ln>
        </p:spPr>
        <p:txBody>
          <a:bodyPr wrap="none">
            <a:spAutoFit/>
          </a:bodyPr>
          <a:lstStyle/>
          <a:p>
            <a:r>
              <a:rPr lang="en-AU">
                <a:latin typeface="Tahoma" pitchFamily="34" charset="0"/>
              </a:rPr>
              <a:t>SMSF</a:t>
            </a:r>
          </a:p>
        </p:txBody>
      </p:sp>
      <p:sp>
        <p:nvSpPr>
          <p:cNvPr id="47154" name="Text Box 50"/>
          <p:cNvSpPr txBox="1">
            <a:spLocks noChangeArrowheads="1"/>
          </p:cNvSpPr>
          <p:nvPr/>
        </p:nvSpPr>
        <p:spPr bwMode="auto">
          <a:xfrm>
            <a:off x="6156176" y="2492896"/>
            <a:ext cx="1176338" cy="915988"/>
          </a:xfrm>
          <a:prstGeom prst="rect">
            <a:avLst/>
          </a:prstGeom>
          <a:noFill/>
          <a:ln w="9525">
            <a:noFill/>
            <a:miter lim="800000"/>
            <a:headEnd/>
            <a:tailEnd/>
          </a:ln>
        </p:spPr>
        <p:txBody>
          <a:bodyPr wrap="none">
            <a:spAutoFit/>
          </a:bodyPr>
          <a:lstStyle/>
          <a:p>
            <a:r>
              <a:rPr lang="en-AU" dirty="0">
                <a:latin typeface="Tahoma" pitchFamily="34" charset="0"/>
              </a:rPr>
              <a:t>Property</a:t>
            </a:r>
          </a:p>
          <a:p>
            <a:r>
              <a:rPr lang="en-AU" dirty="0">
                <a:latin typeface="Tahoma" pitchFamily="34" charset="0"/>
              </a:rPr>
              <a:t>Custodian</a:t>
            </a:r>
          </a:p>
          <a:p>
            <a:r>
              <a:rPr lang="en-AU" dirty="0">
                <a:latin typeface="Tahoma" pitchFamily="34" charset="0"/>
              </a:rPr>
              <a:t>Trust</a:t>
            </a:r>
          </a:p>
        </p:txBody>
      </p:sp>
      <p:sp>
        <p:nvSpPr>
          <p:cNvPr id="47156" name="Line 52"/>
          <p:cNvSpPr>
            <a:spLocks noChangeShapeType="1"/>
          </p:cNvSpPr>
          <p:nvPr/>
        </p:nvSpPr>
        <p:spPr bwMode="auto">
          <a:xfrm flipH="1">
            <a:off x="6876256" y="1989139"/>
            <a:ext cx="794" cy="359742"/>
          </a:xfrm>
          <a:prstGeom prst="line">
            <a:avLst/>
          </a:prstGeom>
          <a:noFill/>
          <a:ln w="38100">
            <a:solidFill>
              <a:schemeClr val="tx1"/>
            </a:solidFill>
            <a:round/>
            <a:headEnd/>
            <a:tailEnd type="triangle" w="med" len="med"/>
          </a:ln>
        </p:spPr>
        <p:txBody>
          <a:bodyPr/>
          <a:lstStyle/>
          <a:p>
            <a:endParaRPr lang="en-AU"/>
          </a:p>
        </p:txBody>
      </p:sp>
      <p:sp>
        <p:nvSpPr>
          <p:cNvPr id="47157" name="Line 53"/>
          <p:cNvSpPr>
            <a:spLocks noChangeShapeType="1"/>
          </p:cNvSpPr>
          <p:nvPr/>
        </p:nvSpPr>
        <p:spPr bwMode="auto">
          <a:xfrm>
            <a:off x="2411412" y="1989138"/>
            <a:ext cx="347" cy="575766"/>
          </a:xfrm>
          <a:prstGeom prst="line">
            <a:avLst/>
          </a:prstGeom>
          <a:noFill/>
          <a:ln w="38100">
            <a:solidFill>
              <a:schemeClr val="tx1"/>
            </a:solidFill>
            <a:round/>
            <a:headEnd/>
            <a:tailEnd type="triangle" w="med" len="med"/>
          </a:ln>
        </p:spPr>
        <p:txBody>
          <a:bodyPr/>
          <a:lstStyle/>
          <a:p>
            <a:endParaRPr lang="en-AU"/>
          </a:p>
        </p:txBody>
      </p:sp>
      <p:pic>
        <p:nvPicPr>
          <p:cNvPr id="47159" name="Picture 55" descr="house1"/>
          <p:cNvPicPr>
            <a:picLocks noChangeAspect="1" noChangeArrowheads="1"/>
          </p:cNvPicPr>
          <p:nvPr/>
        </p:nvPicPr>
        <p:blipFill>
          <a:blip r:embed="rId2" cstate="print"/>
          <a:srcRect/>
          <a:stretch>
            <a:fillRect/>
          </a:stretch>
        </p:blipFill>
        <p:spPr bwMode="auto">
          <a:xfrm>
            <a:off x="3779838" y="4652963"/>
            <a:ext cx="1238250" cy="809625"/>
          </a:xfrm>
          <a:prstGeom prst="rect">
            <a:avLst/>
          </a:prstGeom>
          <a:noFill/>
          <a:ln w="9525">
            <a:noFill/>
            <a:miter lim="800000"/>
            <a:headEnd/>
            <a:tailEnd/>
          </a:ln>
        </p:spPr>
      </p:pic>
      <p:sp>
        <p:nvSpPr>
          <p:cNvPr id="47160" name="AutoShape 56"/>
          <p:cNvSpPr>
            <a:spLocks noChangeArrowheads="1"/>
          </p:cNvSpPr>
          <p:nvPr/>
        </p:nvSpPr>
        <p:spPr bwMode="auto">
          <a:xfrm>
            <a:off x="5003800" y="3860800"/>
            <a:ext cx="2232025" cy="15843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66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97" y="0"/>
                </a:moveTo>
                <a:lnTo>
                  <a:pt x="11194" y="7200"/>
                </a:lnTo>
                <a:lnTo>
                  <a:pt x="14280" y="7200"/>
                </a:lnTo>
                <a:lnTo>
                  <a:pt x="14280" y="16660"/>
                </a:lnTo>
                <a:lnTo>
                  <a:pt x="0" y="16660"/>
                </a:lnTo>
                <a:lnTo>
                  <a:pt x="0" y="21600"/>
                </a:lnTo>
                <a:lnTo>
                  <a:pt x="18514" y="21600"/>
                </a:lnTo>
                <a:lnTo>
                  <a:pt x="18514" y="7200"/>
                </a:lnTo>
                <a:lnTo>
                  <a:pt x="21600" y="7200"/>
                </a:lnTo>
                <a:close/>
              </a:path>
            </a:pathLst>
          </a:custGeom>
          <a:noFill/>
          <a:ln w="9525">
            <a:solidFill>
              <a:schemeClr val="tx1"/>
            </a:solidFill>
            <a:miter lim="800000"/>
            <a:headEnd/>
            <a:tailEnd/>
          </a:ln>
        </p:spPr>
        <p:txBody>
          <a:bodyPr wrap="none" anchor="ctr"/>
          <a:lstStyle/>
          <a:p>
            <a:endParaRPr lang="en-AU"/>
          </a:p>
        </p:txBody>
      </p:sp>
      <p:sp>
        <p:nvSpPr>
          <p:cNvPr id="47161" name="Text Box 57"/>
          <p:cNvSpPr txBox="1">
            <a:spLocks noChangeArrowheads="1"/>
          </p:cNvSpPr>
          <p:nvPr/>
        </p:nvSpPr>
        <p:spPr bwMode="auto">
          <a:xfrm>
            <a:off x="5292725" y="5084763"/>
            <a:ext cx="1584325" cy="366712"/>
          </a:xfrm>
          <a:prstGeom prst="rect">
            <a:avLst/>
          </a:prstGeom>
          <a:noFill/>
          <a:ln w="9525">
            <a:noFill/>
            <a:miter lim="800000"/>
            <a:headEnd/>
            <a:tailEnd/>
          </a:ln>
        </p:spPr>
        <p:txBody>
          <a:bodyPr>
            <a:spAutoFit/>
          </a:bodyPr>
          <a:lstStyle/>
          <a:p>
            <a:pPr>
              <a:spcBef>
                <a:spcPct val="50000"/>
              </a:spcBef>
            </a:pPr>
            <a:r>
              <a:rPr lang="en-AU">
                <a:latin typeface="Tahoma" pitchFamily="34" charset="0"/>
              </a:rPr>
              <a:t>Legal owner</a:t>
            </a:r>
          </a:p>
        </p:txBody>
      </p:sp>
      <p:sp>
        <p:nvSpPr>
          <p:cNvPr id="47165" name="AutoShape 61"/>
          <p:cNvSpPr>
            <a:spLocks noChangeArrowheads="1"/>
          </p:cNvSpPr>
          <p:nvPr/>
        </p:nvSpPr>
        <p:spPr bwMode="auto">
          <a:xfrm>
            <a:off x="2987675" y="2852738"/>
            <a:ext cx="2736850" cy="719137"/>
          </a:xfrm>
          <a:prstGeom prst="leftArrow">
            <a:avLst>
              <a:gd name="adj1" fmla="val 50000"/>
              <a:gd name="adj2" fmla="val 95144"/>
            </a:avLst>
          </a:prstGeom>
          <a:noFill/>
          <a:ln w="9525">
            <a:solidFill>
              <a:schemeClr val="tx1"/>
            </a:solidFill>
            <a:miter lim="800000"/>
            <a:headEnd/>
            <a:tailEnd/>
          </a:ln>
        </p:spPr>
        <p:txBody>
          <a:bodyPr wrap="none" anchor="ctr"/>
          <a:lstStyle/>
          <a:p>
            <a:endParaRPr lang="en-US"/>
          </a:p>
        </p:txBody>
      </p:sp>
      <p:sp>
        <p:nvSpPr>
          <p:cNvPr id="47166" name="Text Box 62"/>
          <p:cNvSpPr txBox="1">
            <a:spLocks noChangeArrowheads="1"/>
          </p:cNvSpPr>
          <p:nvPr/>
        </p:nvSpPr>
        <p:spPr bwMode="auto">
          <a:xfrm>
            <a:off x="3348038" y="2997200"/>
            <a:ext cx="2376487" cy="366713"/>
          </a:xfrm>
          <a:prstGeom prst="rect">
            <a:avLst/>
          </a:prstGeom>
          <a:noFill/>
          <a:ln w="9525">
            <a:noFill/>
            <a:miter lim="800000"/>
            <a:headEnd/>
            <a:tailEnd/>
          </a:ln>
        </p:spPr>
        <p:txBody>
          <a:bodyPr>
            <a:spAutoFit/>
          </a:bodyPr>
          <a:lstStyle/>
          <a:p>
            <a:pPr>
              <a:spcBef>
                <a:spcPct val="50000"/>
              </a:spcBef>
            </a:pPr>
            <a:r>
              <a:rPr lang="en-AU">
                <a:latin typeface="Tahoma" pitchFamily="34" charset="0"/>
              </a:rPr>
              <a:t>Absolute Beneficiary</a:t>
            </a:r>
          </a:p>
        </p:txBody>
      </p:sp>
      <p:sp>
        <p:nvSpPr>
          <p:cNvPr id="47168" name="Text Box 64"/>
          <p:cNvSpPr txBox="1">
            <a:spLocks noChangeArrowheads="1"/>
          </p:cNvSpPr>
          <p:nvPr/>
        </p:nvSpPr>
        <p:spPr bwMode="auto">
          <a:xfrm>
            <a:off x="1979613" y="6308725"/>
            <a:ext cx="876300" cy="366713"/>
          </a:xfrm>
          <a:prstGeom prst="rect">
            <a:avLst/>
          </a:prstGeom>
          <a:noFill/>
          <a:ln w="9525">
            <a:noFill/>
            <a:miter lim="800000"/>
            <a:headEnd/>
            <a:tailEnd/>
          </a:ln>
        </p:spPr>
        <p:txBody>
          <a:bodyPr wrap="none">
            <a:spAutoFit/>
          </a:bodyPr>
          <a:lstStyle/>
          <a:p>
            <a:r>
              <a:rPr lang="en-AU">
                <a:latin typeface="Tahoma" pitchFamily="34" charset="0"/>
              </a:rPr>
              <a:t>Lender</a:t>
            </a:r>
          </a:p>
        </p:txBody>
      </p:sp>
      <p:sp>
        <p:nvSpPr>
          <p:cNvPr id="47169" name="AutoShape 65"/>
          <p:cNvSpPr>
            <a:spLocks noChangeArrowheads="1"/>
          </p:cNvSpPr>
          <p:nvPr/>
        </p:nvSpPr>
        <p:spPr bwMode="auto">
          <a:xfrm>
            <a:off x="2987675" y="5445125"/>
            <a:ext cx="2162175" cy="1196975"/>
          </a:xfrm>
          <a:custGeom>
            <a:avLst/>
            <a:gdLst>
              <a:gd name="T0" fmla="*/ 2147483647 w 21600"/>
              <a:gd name="T1" fmla="*/ 0 h 21600"/>
              <a:gd name="T2" fmla="*/ 2147483647 w 21600"/>
              <a:gd name="T3" fmla="*/ 1379600523 h 21600"/>
              <a:gd name="T4" fmla="*/ 0 w 21600"/>
              <a:gd name="T5" fmla="*/ 2147483647 h 21600"/>
              <a:gd name="T6" fmla="*/ 2147483647 w 21600"/>
              <a:gd name="T7" fmla="*/ 2147483647 h 21600"/>
              <a:gd name="T8" fmla="*/ 2147483647 w 21600"/>
              <a:gd name="T9" fmla="*/ 2147483647 h 21600"/>
              <a:gd name="T10" fmla="*/ 2147483647 w 21600"/>
              <a:gd name="T11" fmla="*/ 1379600523 h 21600"/>
              <a:gd name="T12" fmla="*/ 17694720 60000 65536"/>
              <a:gd name="T13" fmla="*/ 11796480 60000 65536"/>
              <a:gd name="T14" fmla="*/ 11796480 60000 65536"/>
              <a:gd name="T15" fmla="*/ 5898240 60000 65536"/>
              <a:gd name="T16" fmla="*/ 0 60000 65536"/>
              <a:gd name="T17" fmla="*/ 0 60000 65536"/>
              <a:gd name="T18" fmla="*/ 0 w 21600"/>
              <a:gd name="T19" fmla="*/ 16723 h 21600"/>
              <a:gd name="T20" fmla="*/ 2045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46" y="0"/>
                </a:moveTo>
                <a:lnTo>
                  <a:pt x="14692" y="8107"/>
                </a:lnTo>
                <a:lnTo>
                  <a:pt x="15837" y="8107"/>
                </a:lnTo>
                <a:lnTo>
                  <a:pt x="15837" y="16724"/>
                </a:lnTo>
                <a:lnTo>
                  <a:pt x="0" y="16724"/>
                </a:lnTo>
                <a:lnTo>
                  <a:pt x="0" y="21600"/>
                </a:lnTo>
                <a:lnTo>
                  <a:pt x="20455" y="21600"/>
                </a:lnTo>
                <a:lnTo>
                  <a:pt x="20455" y="8107"/>
                </a:lnTo>
                <a:lnTo>
                  <a:pt x="21600" y="8107"/>
                </a:lnTo>
                <a:close/>
              </a:path>
            </a:pathLst>
          </a:custGeom>
          <a:noFill/>
          <a:ln w="9525">
            <a:solidFill>
              <a:schemeClr val="tx1"/>
            </a:solidFill>
            <a:miter lim="800000"/>
            <a:headEnd/>
            <a:tailEnd/>
          </a:ln>
        </p:spPr>
        <p:txBody>
          <a:bodyPr wrap="none" anchor="ctr"/>
          <a:lstStyle/>
          <a:p>
            <a:endParaRPr lang="en-AU"/>
          </a:p>
        </p:txBody>
      </p:sp>
      <p:sp>
        <p:nvSpPr>
          <p:cNvPr id="47170" name="Text Box 66"/>
          <p:cNvSpPr txBox="1">
            <a:spLocks noChangeArrowheads="1"/>
          </p:cNvSpPr>
          <p:nvPr/>
        </p:nvSpPr>
        <p:spPr bwMode="auto">
          <a:xfrm>
            <a:off x="2843808" y="6309320"/>
            <a:ext cx="2259012" cy="366713"/>
          </a:xfrm>
          <a:prstGeom prst="rect">
            <a:avLst/>
          </a:prstGeom>
          <a:noFill/>
          <a:ln w="9525">
            <a:noFill/>
            <a:miter lim="800000"/>
            <a:headEnd/>
            <a:tailEnd/>
          </a:ln>
        </p:spPr>
        <p:txBody>
          <a:bodyPr>
            <a:spAutoFit/>
          </a:bodyPr>
          <a:lstStyle/>
          <a:p>
            <a:r>
              <a:rPr lang="en-AU" dirty="0">
                <a:latin typeface="Tahoma" pitchFamily="34" charset="0"/>
              </a:rPr>
              <a:t>Mortgage over Asset</a:t>
            </a:r>
          </a:p>
        </p:txBody>
      </p:sp>
      <p:sp>
        <p:nvSpPr>
          <p:cNvPr id="47171" name="AutoShape 67"/>
          <p:cNvSpPr>
            <a:spLocks noChangeArrowheads="1"/>
          </p:cNvSpPr>
          <p:nvPr/>
        </p:nvSpPr>
        <p:spPr bwMode="auto">
          <a:xfrm>
            <a:off x="2267744" y="3501008"/>
            <a:ext cx="647700" cy="1584325"/>
          </a:xfrm>
          <a:prstGeom prst="upArrow">
            <a:avLst>
              <a:gd name="adj1" fmla="val 50000"/>
              <a:gd name="adj2" fmla="val 61152"/>
            </a:avLst>
          </a:prstGeom>
          <a:noFill/>
          <a:ln w="9525">
            <a:solidFill>
              <a:schemeClr val="tx1"/>
            </a:solidFill>
            <a:miter lim="800000"/>
            <a:headEnd/>
            <a:tailEnd/>
          </a:ln>
        </p:spPr>
        <p:txBody>
          <a:bodyPr vert="eaVert" wrap="none" anchor="ctr"/>
          <a:lstStyle/>
          <a:p>
            <a:endParaRPr lang="en-US"/>
          </a:p>
        </p:txBody>
      </p:sp>
      <p:sp>
        <p:nvSpPr>
          <p:cNvPr id="47172" name="Text Box 68"/>
          <p:cNvSpPr txBox="1">
            <a:spLocks noChangeArrowheads="1"/>
          </p:cNvSpPr>
          <p:nvPr/>
        </p:nvSpPr>
        <p:spPr bwMode="auto">
          <a:xfrm>
            <a:off x="2411760" y="3933056"/>
            <a:ext cx="379413" cy="1190625"/>
          </a:xfrm>
          <a:prstGeom prst="rect">
            <a:avLst/>
          </a:prstGeom>
          <a:noFill/>
          <a:ln w="9525">
            <a:noFill/>
            <a:miter lim="800000"/>
            <a:headEnd/>
            <a:tailEnd/>
          </a:ln>
        </p:spPr>
        <p:txBody>
          <a:bodyPr>
            <a:spAutoFit/>
          </a:bodyPr>
          <a:lstStyle/>
          <a:p>
            <a:r>
              <a:rPr lang="en-AU" dirty="0">
                <a:latin typeface="Tahoma" pitchFamily="34" charset="0"/>
              </a:rPr>
              <a:t>LOAN</a:t>
            </a:r>
          </a:p>
        </p:txBody>
      </p:sp>
      <p:sp>
        <p:nvSpPr>
          <p:cNvPr id="47176" name="AutoShape 72"/>
          <p:cNvSpPr>
            <a:spLocks noChangeArrowheads="1"/>
          </p:cNvSpPr>
          <p:nvPr/>
        </p:nvSpPr>
        <p:spPr bwMode="auto">
          <a:xfrm rot="-7257826">
            <a:off x="2520156" y="3680619"/>
            <a:ext cx="1655763" cy="720725"/>
          </a:xfrm>
          <a:prstGeom prst="rightArrow">
            <a:avLst>
              <a:gd name="adj1" fmla="val 50000"/>
              <a:gd name="adj2" fmla="val 57434"/>
            </a:avLst>
          </a:prstGeom>
          <a:solidFill>
            <a:srgbClr val="008000"/>
          </a:solidFill>
          <a:ln w="9525">
            <a:solidFill>
              <a:schemeClr val="tx1"/>
            </a:solidFill>
            <a:miter lim="800000"/>
            <a:headEnd/>
            <a:tailEnd/>
          </a:ln>
        </p:spPr>
        <p:txBody>
          <a:bodyPr wrap="none" anchor="ctr"/>
          <a:lstStyle/>
          <a:p>
            <a:pPr algn="ctr"/>
            <a:r>
              <a:rPr lang="en-AU">
                <a:latin typeface="Tahoma" pitchFamily="34" charset="0"/>
              </a:rPr>
              <a:t>rent</a:t>
            </a:r>
          </a:p>
        </p:txBody>
      </p:sp>
      <p:sp>
        <p:nvSpPr>
          <p:cNvPr id="47178" name="AutoShape 74"/>
          <p:cNvSpPr>
            <a:spLocks noChangeArrowheads="1"/>
          </p:cNvSpPr>
          <p:nvPr/>
        </p:nvSpPr>
        <p:spPr bwMode="auto">
          <a:xfrm>
            <a:off x="1835696" y="3645024"/>
            <a:ext cx="576263" cy="1582738"/>
          </a:xfrm>
          <a:prstGeom prst="downArrow">
            <a:avLst>
              <a:gd name="adj1" fmla="val 50000"/>
              <a:gd name="adj2" fmla="val 68664"/>
            </a:avLst>
          </a:prstGeom>
          <a:solidFill>
            <a:srgbClr val="FF0000"/>
          </a:solidFill>
          <a:ln w="9525">
            <a:solidFill>
              <a:schemeClr val="tx1"/>
            </a:solidFill>
            <a:miter lim="800000"/>
            <a:headEnd/>
            <a:tailEnd/>
          </a:ln>
        </p:spPr>
        <p:txBody>
          <a:bodyPr vert="eaVert" wrap="none" anchor="ctr"/>
          <a:lstStyle/>
          <a:p>
            <a:pPr algn="ctr"/>
            <a:r>
              <a:rPr lang="en-AU">
                <a:latin typeface="Tahoma" pitchFamily="34" charset="0"/>
              </a:rPr>
              <a:t>Interest</a:t>
            </a:r>
          </a:p>
        </p:txBody>
      </p:sp>
      <p:sp>
        <p:nvSpPr>
          <p:cNvPr id="8215" name="Text Box 78"/>
          <p:cNvSpPr txBox="1">
            <a:spLocks noChangeArrowheads="1"/>
          </p:cNvSpPr>
          <p:nvPr/>
        </p:nvSpPr>
        <p:spPr bwMode="auto">
          <a:xfrm>
            <a:off x="683568" y="260648"/>
            <a:ext cx="5478103" cy="523220"/>
          </a:xfrm>
          <a:prstGeom prst="rect">
            <a:avLst/>
          </a:prstGeom>
          <a:noFill/>
          <a:ln w="9525">
            <a:noFill/>
            <a:miter lim="800000"/>
            <a:headEnd/>
            <a:tailEnd/>
          </a:ln>
        </p:spPr>
        <p:txBody>
          <a:bodyPr wrap="none">
            <a:spAutoFit/>
          </a:bodyPr>
          <a:lstStyle/>
          <a:p>
            <a:r>
              <a:rPr lang="en-AU" sz="2800" dirty="0" smtClean="0"/>
              <a:t>LRBA Non- </a:t>
            </a:r>
            <a:r>
              <a:rPr lang="en-AU" sz="2800" dirty="0"/>
              <a:t>Recourse Loan Structure</a:t>
            </a:r>
          </a:p>
        </p:txBody>
      </p:sp>
      <p:pic>
        <p:nvPicPr>
          <p:cNvPr id="24" name="Picture 5" descr="find-work-tour-page-1-image-5"/>
          <p:cNvPicPr>
            <a:picLocks noChangeAspect="1" noChangeArrowheads="1"/>
          </p:cNvPicPr>
          <p:nvPr/>
        </p:nvPicPr>
        <p:blipFill>
          <a:blip r:embed="rId3" cstate="print"/>
          <a:srcRect/>
          <a:stretch>
            <a:fillRect/>
          </a:stretch>
        </p:blipFill>
        <p:spPr bwMode="auto">
          <a:xfrm>
            <a:off x="1907704" y="5157192"/>
            <a:ext cx="857250" cy="1152525"/>
          </a:xfrm>
          <a:prstGeom prst="rect">
            <a:avLst/>
          </a:prstGeom>
          <a:noFill/>
          <a:ln w="9525">
            <a:noFill/>
            <a:miter lim="800000"/>
            <a:headEnd/>
            <a:tailEnd/>
          </a:ln>
        </p:spPr>
      </p:pic>
      <p:sp>
        <p:nvSpPr>
          <p:cNvPr id="25" name="Rectangle 24"/>
          <p:cNvSpPr/>
          <p:nvPr/>
        </p:nvSpPr>
        <p:spPr>
          <a:xfrm>
            <a:off x="3059832" y="1124744"/>
            <a:ext cx="3024336" cy="923330"/>
          </a:xfrm>
          <a:prstGeom prst="rect">
            <a:avLst/>
          </a:prstGeom>
        </p:spPr>
        <p:txBody>
          <a:bodyPr wrap="square">
            <a:spAutoFit/>
          </a:bodyPr>
          <a:lstStyle/>
          <a:p>
            <a:pPr marL="173038" lvl="1">
              <a:lnSpc>
                <a:spcPct val="90000"/>
              </a:lnSpc>
              <a:spcBef>
                <a:spcPct val="30000"/>
              </a:spcBef>
            </a:pPr>
            <a:r>
              <a:rPr lang="en-AU" sz="2000" dirty="0" smtClean="0"/>
              <a:t>Trustees of SMSF and PCT both cannot be </a:t>
            </a:r>
            <a:r>
              <a:rPr lang="en-AU" sz="2000" dirty="0" smtClean="0"/>
              <a:t>same individuals </a:t>
            </a:r>
            <a:r>
              <a:rPr lang="en-AU" sz="2000" dirty="0" smtClean="0"/>
              <a:t>= Merger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47">
                                            <p:bg/>
                                          </p:spTgt>
                                        </p:tgtEl>
                                        <p:attrNameLst>
                                          <p:attrName>style.visibility</p:attrName>
                                        </p:attrNameLst>
                                      </p:cBhvr>
                                      <p:to>
                                        <p:strVal val="visible"/>
                                      </p:to>
                                    </p:set>
                                    <p:anim calcmode="lin" valueType="num">
                                      <p:cBhvr additive="base">
                                        <p:cTn id="7" dur="500" fill="hold"/>
                                        <p:tgtEl>
                                          <p:spTgt spid="4714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7147">
                                            <p:bg/>
                                          </p:spTgt>
                                        </p:tgtEl>
                                        <p:attrNameLst>
                                          <p:attrName>ppt_y</p:attrName>
                                        </p:attrNameLst>
                                      </p:cBhvr>
                                      <p:tavLst>
                                        <p:tav tm="0">
                                          <p:val>
                                            <p:strVal val="1+#ppt_h/2"/>
                                          </p:val>
                                        </p:tav>
                                        <p:tav tm="100000">
                                          <p:val>
                                            <p:strVal val="#ppt_y"/>
                                          </p:val>
                                        </p:tav>
                                      </p:tavLst>
                                    </p:anim>
                                  </p:childTnLst>
                                </p:cTn>
                              </p:par>
                              <p:par>
                                <p:cTn id="9" presetID="3" presetClass="entr" presetSubtype="10" fill="hold" grpId="1" nodeType="withEffect">
                                  <p:stCondLst>
                                    <p:cond delay="0"/>
                                  </p:stCondLst>
                                  <p:childTnLst>
                                    <p:set>
                                      <p:cBhvr>
                                        <p:cTn id="10" dur="1" fill="hold">
                                          <p:stCondLst>
                                            <p:cond delay="0"/>
                                          </p:stCondLst>
                                        </p:cTn>
                                        <p:tgtEl>
                                          <p:spTgt spid="47147">
                                            <p:bg/>
                                          </p:spTgt>
                                        </p:tgtEl>
                                        <p:attrNameLst>
                                          <p:attrName>style.visibility</p:attrName>
                                        </p:attrNameLst>
                                      </p:cBhvr>
                                      <p:to>
                                        <p:strVal val="visible"/>
                                      </p:to>
                                    </p:set>
                                    <p:animEffect transition="in" filter="blinds(horizontal)">
                                      <p:cBhvr>
                                        <p:cTn id="11" dur="500"/>
                                        <p:tgtEl>
                                          <p:spTgt spid="47147">
                                            <p:bg/>
                                          </p:spTgt>
                                        </p:tgtEl>
                                      </p:cBhvr>
                                    </p:animEffect>
                                  </p:childTnLst>
                                </p:cTn>
                              </p:par>
                              <p:par>
                                <p:cTn id="12" presetID="3" presetClass="entr" presetSubtype="10" fill="hold" grpId="1" nodeType="withEffect">
                                  <p:stCondLst>
                                    <p:cond delay="0"/>
                                  </p:stCondLst>
                                  <p:childTnLst>
                                    <p:set>
                                      <p:cBhvr>
                                        <p:cTn id="13" dur="1" fill="hold">
                                          <p:stCondLst>
                                            <p:cond delay="0"/>
                                          </p:stCondLst>
                                        </p:cTn>
                                        <p:tgtEl>
                                          <p:spTgt spid="47147">
                                            <p:txEl>
                                              <p:pRg st="0" end="0"/>
                                            </p:txEl>
                                          </p:spTgt>
                                        </p:tgtEl>
                                        <p:attrNameLst>
                                          <p:attrName>style.visibility</p:attrName>
                                        </p:attrNameLst>
                                      </p:cBhvr>
                                      <p:to>
                                        <p:strVal val="visible"/>
                                      </p:to>
                                    </p:set>
                                    <p:animEffect transition="in" filter="blinds(horizontal)">
                                      <p:cBhvr>
                                        <p:cTn id="14" dur="500"/>
                                        <p:tgtEl>
                                          <p:spTgt spid="47147">
                                            <p:txEl>
                                              <p:pRg st="0" end="0"/>
                                            </p:txEl>
                                          </p:spTgt>
                                        </p:tgtEl>
                                      </p:cBhvr>
                                    </p:animEffect>
                                  </p:childTnLst>
                                </p:cTn>
                              </p:par>
                              <p:par>
                                <p:cTn id="15" presetID="3" presetClass="entr" presetSubtype="10" fill="hold" grpId="1" nodeType="withEffect">
                                  <p:stCondLst>
                                    <p:cond delay="0"/>
                                  </p:stCondLst>
                                  <p:childTnLst>
                                    <p:set>
                                      <p:cBhvr>
                                        <p:cTn id="16" dur="1" fill="hold">
                                          <p:stCondLst>
                                            <p:cond delay="0"/>
                                          </p:stCondLst>
                                        </p:cTn>
                                        <p:tgtEl>
                                          <p:spTgt spid="47147">
                                            <p:txEl>
                                              <p:pRg st="1" end="1"/>
                                            </p:txEl>
                                          </p:spTgt>
                                        </p:tgtEl>
                                        <p:attrNameLst>
                                          <p:attrName>style.visibility</p:attrName>
                                        </p:attrNameLst>
                                      </p:cBhvr>
                                      <p:to>
                                        <p:strVal val="visible"/>
                                      </p:to>
                                    </p:set>
                                    <p:animEffect transition="in" filter="blinds(horizontal)">
                                      <p:cBhvr>
                                        <p:cTn id="17" dur="500"/>
                                        <p:tgtEl>
                                          <p:spTgt spid="47147">
                                            <p:txEl>
                                              <p:pRg st="1" end="1"/>
                                            </p:txEl>
                                          </p:spTgt>
                                        </p:tgtEl>
                                      </p:cBhvr>
                                    </p:animEffect>
                                  </p:childTnLst>
                                </p:cTn>
                              </p:par>
                              <p:par>
                                <p:cTn id="18" presetID="2" presetClass="entr" presetSubtype="6" fill="hold" grpId="0" nodeType="withEffect">
                                  <p:stCondLst>
                                    <p:cond delay="0"/>
                                  </p:stCondLst>
                                  <p:childTnLst>
                                    <p:set>
                                      <p:cBhvr>
                                        <p:cTn id="19" dur="1" fill="hold">
                                          <p:stCondLst>
                                            <p:cond delay="0"/>
                                          </p:stCondLst>
                                        </p:cTn>
                                        <p:tgtEl>
                                          <p:spTgt spid="47149"/>
                                        </p:tgtEl>
                                        <p:attrNameLst>
                                          <p:attrName>style.visibility</p:attrName>
                                        </p:attrNameLst>
                                      </p:cBhvr>
                                      <p:to>
                                        <p:strVal val="visible"/>
                                      </p:to>
                                    </p:set>
                                    <p:anim calcmode="lin" valueType="num">
                                      <p:cBhvr additive="base">
                                        <p:cTn id="20" dur="500" fill="hold"/>
                                        <p:tgtEl>
                                          <p:spTgt spid="47149"/>
                                        </p:tgtEl>
                                        <p:attrNameLst>
                                          <p:attrName>ppt_x</p:attrName>
                                        </p:attrNameLst>
                                      </p:cBhvr>
                                      <p:tavLst>
                                        <p:tav tm="0">
                                          <p:val>
                                            <p:strVal val="1+#ppt_w/2"/>
                                          </p:val>
                                        </p:tav>
                                        <p:tav tm="100000">
                                          <p:val>
                                            <p:strVal val="#ppt_x"/>
                                          </p:val>
                                        </p:tav>
                                      </p:tavLst>
                                    </p:anim>
                                    <p:anim calcmode="lin" valueType="num">
                                      <p:cBhvr additive="base">
                                        <p:cTn id="21" dur="500" fill="hold"/>
                                        <p:tgtEl>
                                          <p:spTgt spid="47149"/>
                                        </p:tgtEl>
                                        <p:attrNameLst>
                                          <p:attrName>ppt_y</p:attrName>
                                        </p:attrNameLst>
                                      </p:cBhvr>
                                      <p:tavLst>
                                        <p:tav tm="0">
                                          <p:val>
                                            <p:strVal val="1+#ppt_h/2"/>
                                          </p:val>
                                        </p:tav>
                                        <p:tav tm="100000">
                                          <p:val>
                                            <p:strVal val="#ppt_y"/>
                                          </p:val>
                                        </p:tav>
                                      </p:tavLst>
                                    </p:anim>
                                  </p:childTnLst>
                                </p:cTn>
                              </p:par>
                              <p:par>
                                <p:cTn id="22" presetID="4" presetClass="entr" presetSubtype="16" fill="hold" grpId="0" nodeType="withEffect">
                                  <p:stCondLst>
                                    <p:cond delay="0"/>
                                  </p:stCondLst>
                                  <p:childTnLst>
                                    <p:set>
                                      <p:cBhvr>
                                        <p:cTn id="23" dur="1" fill="hold">
                                          <p:stCondLst>
                                            <p:cond delay="0"/>
                                          </p:stCondLst>
                                        </p:cTn>
                                        <p:tgtEl>
                                          <p:spTgt spid="47153"/>
                                        </p:tgtEl>
                                        <p:attrNameLst>
                                          <p:attrName>style.visibility</p:attrName>
                                        </p:attrNameLst>
                                      </p:cBhvr>
                                      <p:to>
                                        <p:strVal val="visible"/>
                                      </p:to>
                                    </p:set>
                                    <p:animEffect transition="in" filter="box(in)">
                                      <p:cBhvr>
                                        <p:cTn id="24" dur="500"/>
                                        <p:tgtEl>
                                          <p:spTgt spid="47153"/>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47147">
                                            <p:txEl>
                                              <p:pRg st="1" end="1"/>
                                            </p:txEl>
                                          </p:spTgt>
                                        </p:tgtEl>
                                        <p:attrNameLst>
                                          <p:attrName>style.visibility</p:attrName>
                                        </p:attrNameLst>
                                      </p:cBhvr>
                                      <p:to>
                                        <p:strVal val="visible"/>
                                      </p:to>
                                    </p:set>
                                    <p:anim calcmode="lin" valueType="num">
                                      <p:cBhvr additive="base">
                                        <p:cTn id="27" dur="500" fill="hold"/>
                                        <p:tgtEl>
                                          <p:spTgt spid="4714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47">
                                            <p:txEl>
                                              <p:pRg st="1" end="1"/>
                                            </p:txEl>
                                          </p:spTgt>
                                        </p:tgtEl>
                                        <p:attrNameLst>
                                          <p:attrName>ppt_y</p:attrName>
                                        </p:attrNameLst>
                                      </p:cBhvr>
                                      <p:tavLst>
                                        <p:tav tm="0">
                                          <p:val>
                                            <p:strVal val="1+#ppt_h/2"/>
                                          </p:val>
                                        </p:tav>
                                        <p:tav tm="100000">
                                          <p:val>
                                            <p:strVal val="#ppt_y"/>
                                          </p:val>
                                        </p:tav>
                                      </p:tavLst>
                                    </p:anim>
                                  </p:childTnLst>
                                </p:cTn>
                              </p:par>
                              <p:par>
                                <p:cTn id="29" presetID="5" presetClass="entr" presetSubtype="10" fill="hold" grpId="0" nodeType="withEffect">
                                  <p:stCondLst>
                                    <p:cond delay="0"/>
                                  </p:stCondLst>
                                  <p:childTnLst>
                                    <p:set>
                                      <p:cBhvr>
                                        <p:cTn id="30" dur="1" fill="hold">
                                          <p:stCondLst>
                                            <p:cond delay="0"/>
                                          </p:stCondLst>
                                        </p:cTn>
                                        <p:tgtEl>
                                          <p:spTgt spid="47157"/>
                                        </p:tgtEl>
                                        <p:attrNameLst>
                                          <p:attrName>style.visibility</p:attrName>
                                        </p:attrNameLst>
                                      </p:cBhvr>
                                      <p:to>
                                        <p:strVal val="visible"/>
                                      </p:to>
                                    </p:set>
                                    <p:animEffect transition="in" filter="checkerboard(across)">
                                      <p:cBhvr>
                                        <p:cTn id="31" dur="500"/>
                                        <p:tgtEl>
                                          <p:spTgt spid="4715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7152"/>
                                        </p:tgtEl>
                                        <p:attrNameLst>
                                          <p:attrName>style.visibility</p:attrName>
                                        </p:attrNameLst>
                                      </p:cBhvr>
                                      <p:to>
                                        <p:strVal val="visible"/>
                                      </p:to>
                                    </p:set>
                                    <p:animEffect transition="in" filter="box(in)">
                                      <p:cBhvr>
                                        <p:cTn id="36" dur="500"/>
                                        <p:tgtEl>
                                          <p:spTgt spid="47152"/>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47150"/>
                                        </p:tgtEl>
                                        <p:attrNameLst>
                                          <p:attrName>style.visibility</p:attrName>
                                        </p:attrNameLst>
                                      </p:cBhvr>
                                      <p:to>
                                        <p:strVal val="visible"/>
                                      </p:to>
                                    </p:set>
                                    <p:animEffect transition="in" filter="diamond(in)">
                                      <p:cBhvr>
                                        <p:cTn id="41" dur="2000"/>
                                        <p:tgtEl>
                                          <p:spTgt spid="47150"/>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47156"/>
                                        </p:tgtEl>
                                        <p:attrNameLst>
                                          <p:attrName>style.visibility</p:attrName>
                                        </p:attrNameLst>
                                      </p:cBhvr>
                                      <p:to>
                                        <p:strVal val="visible"/>
                                      </p:to>
                                    </p:set>
                                    <p:animEffect transition="in" filter="box(in)">
                                      <p:cBhvr>
                                        <p:cTn id="44" dur="500"/>
                                        <p:tgtEl>
                                          <p:spTgt spid="4715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7154"/>
                                        </p:tgtEl>
                                        <p:attrNameLst>
                                          <p:attrName>style.visibility</p:attrName>
                                        </p:attrNameLst>
                                      </p:cBhvr>
                                      <p:to>
                                        <p:strVal val="visible"/>
                                      </p:to>
                                    </p:set>
                                    <p:animEffect transition="in" filter="blinds(horizontal)">
                                      <p:cBhvr>
                                        <p:cTn id="47" dur="500"/>
                                        <p:tgtEl>
                                          <p:spTgt spid="471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7160"/>
                                        </p:tgtEl>
                                        <p:attrNameLst>
                                          <p:attrName>style.visibility</p:attrName>
                                        </p:attrNameLst>
                                      </p:cBhvr>
                                      <p:to>
                                        <p:strVal val="visible"/>
                                      </p:to>
                                    </p:set>
                                    <p:animEffect transition="in" filter="blinds(horizontal)">
                                      <p:cBhvr>
                                        <p:cTn id="52" dur="500"/>
                                        <p:tgtEl>
                                          <p:spTgt spid="47160"/>
                                        </p:tgtEl>
                                      </p:cBhvr>
                                    </p:animEffect>
                                  </p:childTnLst>
                                </p:cTn>
                              </p:par>
                              <p:par>
                                <p:cTn id="53" presetID="3" presetClass="entr" presetSubtype="10" fill="hold" nodeType="withEffect">
                                  <p:stCondLst>
                                    <p:cond delay="0"/>
                                  </p:stCondLst>
                                  <p:childTnLst>
                                    <p:set>
                                      <p:cBhvr>
                                        <p:cTn id="54" dur="1" fill="hold">
                                          <p:stCondLst>
                                            <p:cond delay="0"/>
                                          </p:stCondLst>
                                        </p:cTn>
                                        <p:tgtEl>
                                          <p:spTgt spid="47161">
                                            <p:txEl>
                                              <p:pRg st="0" end="0"/>
                                            </p:txEl>
                                          </p:spTgt>
                                        </p:tgtEl>
                                        <p:attrNameLst>
                                          <p:attrName>style.visibility</p:attrName>
                                        </p:attrNameLst>
                                      </p:cBhvr>
                                      <p:to>
                                        <p:strVal val="visible"/>
                                      </p:to>
                                    </p:set>
                                    <p:animEffect transition="in" filter="blinds(horizontal)">
                                      <p:cBhvr>
                                        <p:cTn id="55" dur="500"/>
                                        <p:tgtEl>
                                          <p:spTgt spid="4716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47166"/>
                                        </p:tgtEl>
                                        <p:attrNameLst>
                                          <p:attrName>style.visibility</p:attrName>
                                        </p:attrNameLst>
                                      </p:cBhvr>
                                      <p:to>
                                        <p:strVal val="visible"/>
                                      </p:to>
                                    </p:set>
                                    <p:anim calcmode="lin" valueType="num">
                                      <p:cBhvr additive="base">
                                        <p:cTn id="60" dur="500" fill="hold"/>
                                        <p:tgtEl>
                                          <p:spTgt spid="47166"/>
                                        </p:tgtEl>
                                        <p:attrNameLst>
                                          <p:attrName>ppt_x</p:attrName>
                                        </p:attrNameLst>
                                      </p:cBhvr>
                                      <p:tavLst>
                                        <p:tav tm="0">
                                          <p:val>
                                            <p:strVal val="1+#ppt_w/2"/>
                                          </p:val>
                                        </p:tav>
                                        <p:tav tm="100000">
                                          <p:val>
                                            <p:strVal val="#ppt_x"/>
                                          </p:val>
                                        </p:tav>
                                      </p:tavLst>
                                    </p:anim>
                                    <p:anim calcmode="lin" valueType="num">
                                      <p:cBhvr additive="base">
                                        <p:cTn id="61" dur="500" fill="hold"/>
                                        <p:tgtEl>
                                          <p:spTgt spid="47166"/>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47165"/>
                                        </p:tgtEl>
                                        <p:attrNameLst>
                                          <p:attrName>style.visibility</p:attrName>
                                        </p:attrNameLst>
                                      </p:cBhvr>
                                      <p:to>
                                        <p:strVal val="visible"/>
                                      </p:to>
                                    </p:set>
                                    <p:anim calcmode="lin" valueType="num">
                                      <p:cBhvr additive="base">
                                        <p:cTn id="64" dur="500" fill="hold"/>
                                        <p:tgtEl>
                                          <p:spTgt spid="47165"/>
                                        </p:tgtEl>
                                        <p:attrNameLst>
                                          <p:attrName>ppt_x</p:attrName>
                                        </p:attrNameLst>
                                      </p:cBhvr>
                                      <p:tavLst>
                                        <p:tav tm="0">
                                          <p:val>
                                            <p:strVal val="1+#ppt_w/2"/>
                                          </p:val>
                                        </p:tav>
                                        <p:tav tm="100000">
                                          <p:val>
                                            <p:strVal val="#ppt_x"/>
                                          </p:val>
                                        </p:tav>
                                      </p:tavLst>
                                    </p:anim>
                                    <p:anim calcmode="lin" valueType="num">
                                      <p:cBhvr additive="base">
                                        <p:cTn id="65" dur="500" fill="hold"/>
                                        <p:tgtEl>
                                          <p:spTgt spid="47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7168"/>
                                        </p:tgtEl>
                                        <p:attrNameLst>
                                          <p:attrName>style.visibility</p:attrName>
                                        </p:attrNameLst>
                                      </p:cBhvr>
                                      <p:to>
                                        <p:strVal val="visible"/>
                                      </p:to>
                                    </p:set>
                                    <p:animEffect transition="in" filter="blinds(horizontal)">
                                      <p:cBhvr>
                                        <p:cTn id="70" dur="500"/>
                                        <p:tgtEl>
                                          <p:spTgt spid="4716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7172"/>
                                        </p:tgtEl>
                                        <p:attrNameLst>
                                          <p:attrName>style.visibility</p:attrName>
                                        </p:attrNameLst>
                                      </p:cBhvr>
                                      <p:to>
                                        <p:strVal val="visible"/>
                                      </p:to>
                                    </p:set>
                                    <p:animEffect transition="in" filter="blinds(horizontal)">
                                      <p:cBhvr>
                                        <p:cTn id="75" dur="500"/>
                                        <p:tgtEl>
                                          <p:spTgt spid="4717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7171"/>
                                        </p:tgtEl>
                                        <p:attrNameLst>
                                          <p:attrName>style.visibility</p:attrName>
                                        </p:attrNameLst>
                                      </p:cBhvr>
                                      <p:to>
                                        <p:strVal val="visible"/>
                                      </p:to>
                                    </p:set>
                                    <p:animEffect transition="in" filter="blinds(horizontal)">
                                      <p:cBhvr>
                                        <p:cTn id="78" dur="500"/>
                                        <p:tgtEl>
                                          <p:spTgt spid="4717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7169"/>
                                        </p:tgtEl>
                                        <p:attrNameLst>
                                          <p:attrName>style.visibility</p:attrName>
                                        </p:attrNameLst>
                                      </p:cBhvr>
                                      <p:to>
                                        <p:strVal val="visible"/>
                                      </p:to>
                                    </p:set>
                                    <p:animEffect transition="in" filter="blinds(horizontal)">
                                      <p:cBhvr>
                                        <p:cTn id="83" dur="500"/>
                                        <p:tgtEl>
                                          <p:spTgt spid="47169"/>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7170">
                                            <p:txEl>
                                              <p:pRg st="0" end="0"/>
                                            </p:txEl>
                                          </p:spTgt>
                                        </p:tgtEl>
                                        <p:attrNameLst>
                                          <p:attrName>style.visibility</p:attrName>
                                        </p:attrNameLst>
                                      </p:cBhvr>
                                      <p:to>
                                        <p:strVal val="visible"/>
                                      </p:to>
                                    </p:set>
                                    <p:animEffect transition="in" filter="blinds(horizontal)">
                                      <p:cBhvr>
                                        <p:cTn id="86" dur="500"/>
                                        <p:tgtEl>
                                          <p:spTgt spid="47170">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7176"/>
                                        </p:tgtEl>
                                        <p:attrNameLst>
                                          <p:attrName>style.visibility</p:attrName>
                                        </p:attrNameLst>
                                      </p:cBhvr>
                                      <p:to>
                                        <p:strVal val="visible"/>
                                      </p:to>
                                    </p:set>
                                    <p:animEffect transition="in" filter="blinds(horizontal)">
                                      <p:cBhvr>
                                        <p:cTn id="91" dur="500"/>
                                        <p:tgtEl>
                                          <p:spTgt spid="47176"/>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7178"/>
                                        </p:tgtEl>
                                        <p:attrNameLst>
                                          <p:attrName>style.visibility</p:attrName>
                                        </p:attrNameLst>
                                      </p:cBhvr>
                                      <p:to>
                                        <p:strVal val="visible"/>
                                      </p:to>
                                    </p:set>
                                    <p:animEffect transition="in" filter="blinds(horizontal)">
                                      <p:cBhvr>
                                        <p:cTn id="94" dur="500"/>
                                        <p:tgtEl>
                                          <p:spTgt spid="47178"/>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1" nodeType="clickEffect">
                                  <p:stCondLst>
                                    <p:cond delay="0"/>
                                  </p:stCondLst>
                                  <p:childTnLst>
                                    <p:animEffect transition="out" filter="blinds(horizontal)">
                                      <p:cBhvr>
                                        <p:cTn id="98" dur="5000"/>
                                        <p:tgtEl>
                                          <p:spTgt spid="47176"/>
                                        </p:tgtEl>
                                      </p:cBhvr>
                                    </p:animEffect>
                                    <p:set>
                                      <p:cBhvr>
                                        <p:cTn id="99" dur="1" fill="hold">
                                          <p:stCondLst>
                                            <p:cond delay="4999"/>
                                          </p:stCondLst>
                                        </p:cTn>
                                        <p:tgtEl>
                                          <p:spTgt spid="47176"/>
                                        </p:tgtEl>
                                        <p:attrNameLst>
                                          <p:attrName>style.visibility</p:attrName>
                                        </p:attrNameLst>
                                      </p:cBhvr>
                                      <p:to>
                                        <p:strVal val="hidden"/>
                                      </p:to>
                                    </p:set>
                                  </p:childTnLst>
                                </p:cTn>
                              </p:par>
                            </p:childTnLst>
                          </p:cTn>
                        </p:par>
                        <p:par>
                          <p:cTn id="100" fill="hold">
                            <p:stCondLst>
                              <p:cond delay="5000"/>
                            </p:stCondLst>
                            <p:childTnLst>
                              <p:par>
                                <p:cTn id="101" presetID="3" presetClass="exit" presetSubtype="10" fill="hold" grpId="1" nodeType="afterEffect">
                                  <p:stCondLst>
                                    <p:cond delay="2000"/>
                                  </p:stCondLst>
                                  <p:childTnLst>
                                    <p:animEffect transition="out" filter="blinds(horizontal)">
                                      <p:cBhvr>
                                        <p:cTn id="102" dur="5000"/>
                                        <p:tgtEl>
                                          <p:spTgt spid="47178"/>
                                        </p:tgtEl>
                                      </p:cBhvr>
                                    </p:animEffect>
                                    <p:set>
                                      <p:cBhvr>
                                        <p:cTn id="103" dur="1" fill="hold">
                                          <p:stCondLst>
                                            <p:cond delay="4999"/>
                                          </p:stCondLst>
                                        </p:cTn>
                                        <p:tgtEl>
                                          <p:spTgt spid="47178"/>
                                        </p:tgtEl>
                                        <p:attrNameLst>
                                          <p:attrName>style.visibility</p:attrName>
                                        </p:attrNameLst>
                                      </p:cBhvr>
                                      <p:to>
                                        <p:strVal val="hidden"/>
                                      </p:to>
                                    </p:set>
                                  </p:childTnLst>
                                </p:cTn>
                              </p:par>
                              <p:par>
                                <p:cTn id="104" presetID="2" presetClass="exit" presetSubtype="4" fill="hold" grpId="1" nodeType="withEffect">
                                  <p:stCondLst>
                                    <p:cond delay="0"/>
                                  </p:stCondLst>
                                  <p:childTnLst>
                                    <p:anim calcmode="lin" valueType="num">
                                      <p:cBhvr additive="base">
                                        <p:cTn id="105" dur="500"/>
                                        <p:tgtEl>
                                          <p:spTgt spid="47172"/>
                                        </p:tgtEl>
                                        <p:attrNameLst>
                                          <p:attrName>ppt_x</p:attrName>
                                        </p:attrNameLst>
                                      </p:cBhvr>
                                      <p:tavLst>
                                        <p:tav tm="0">
                                          <p:val>
                                            <p:strVal val="ppt_x"/>
                                          </p:val>
                                        </p:tav>
                                        <p:tav tm="100000">
                                          <p:val>
                                            <p:strVal val="ppt_x"/>
                                          </p:val>
                                        </p:tav>
                                      </p:tavLst>
                                    </p:anim>
                                    <p:anim calcmode="lin" valueType="num">
                                      <p:cBhvr additive="base">
                                        <p:cTn id="106" dur="500"/>
                                        <p:tgtEl>
                                          <p:spTgt spid="47172"/>
                                        </p:tgtEl>
                                        <p:attrNameLst>
                                          <p:attrName>ppt_y</p:attrName>
                                        </p:attrNameLst>
                                      </p:cBhvr>
                                      <p:tavLst>
                                        <p:tav tm="0">
                                          <p:val>
                                            <p:strVal val="ppt_y"/>
                                          </p:val>
                                        </p:tav>
                                        <p:tav tm="100000">
                                          <p:val>
                                            <p:strVal val="1+ppt_h/2"/>
                                          </p:val>
                                        </p:tav>
                                      </p:tavLst>
                                    </p:anim>
                                    <p:set>
                                      <p:cBhvr>
                                        <p:cTn id="107" dur="1" fill="hold">
                                          <p:stCondLst>
                                            <p:cond delay="499"/>
                                          </p:stCondLst>
                                        </p:cTn>
                                        <p:tgtEl>
                                          <p:spTgt spid="47172"/>
                                        </p:tgtEl>
                                        <p:attrNameLst>
                                          <p:attrName>style.visibility</p:attrName>
                                        </p:attrNameLst>
                                      </p:cBhvr>
                                      <p:to>
                                        <p:strVal val="hidden"/>
                                      </p:to>
                                    </p:set>
                                  </p:childTnLst>
                                </p:cTn>
                              </p:par>
                              <p:par>
                                <p:cTn id="108" presetID="2" presetClass="exit" presetSubtype="4" fill="hold" grpId="1" nodeType="withEffect">
                                  <p:stCondLst>
                                    <p:cond delay="0"/>
                                  </p:stCondLst>
                                  <p:childTnLst>
                                    <p:anim calcmode="lin" valueType="num">
                                      <p:cBhvr additive="base">
                                        <p:cTn id="109" dur="500"/>
                                        <p:tgtEl>
                                          <p:spTgt spid="47171"/>
                                        </p:tgtEl>
                                        <p:attrNameLst>
                                          <p:attrName>ppt_x</p:attrName>
                                        </p:attrNameLst>
                                      </p:cBhvr>
                                      <p:tavLst>
                                        <p:tav tm="0">
                                          <p:val>
                                            <p:strVal val="ppt_x"/>
                                          </p:val>
                                        </p:tav>
                                        <p:tav tm="100000">
                                          <p:val>
                                            <p:strVal val="ppt_x"/>
                                          </p:val>
                                        </p:tav>
                                      </p:tavLst>
                                    </p:anim>
                                    <p:anim calcmode="lin" valueType="num">
                                      <p:cBhvr additive="base">
                                        <p:cTn id="110" dur="500"/>
                                        <p:tgtEl>
                                          <p:spTgt spid="47171"/>
                                        </p:tgtEl>
                                        <p:attrNameLst>
                                          <p:attrName>ppt_y</p:attrName>
                                        </p:attrNameLst>
                                      </p:cBhvr>
                                      <p:tavLst>
                                        <p:tav tm="0">
                                          <p:val>
                                            <p:strVal val="ppt_y"/>
                                          </p:val>
                                        </p:tav>
                                        <p:tav tm="100000">
                                          <p:val>
                                            <p:strVal val="1+ppt_h/2"/>
                                          </p:val>
                                        </p:tav>
                                      </p:tavLst>
                                    </p:anim>
                                    <p:set>
                                      <p:cBhvr>
                                        <p:cTn id="111" dur="1" fill="hold">
                                          <p:stCondLst>
                                            <p:cond delay="499"/>
                                          </p:stCondLst>
                                        </p:cTn>
                                        <p:tgtEl>
                                          <p:spTgt spid="47171"/>
                                        </p:tgtEl>
                                        <p:attrNameLst>
                                          <p:attrName>style.visibility</p:attrName>
                                        </p:attrNameLst>
                                      </p:cBhvr>
                                      <p:to>
                                        <p:strVal val="hidden"/>
                                      </p:to>
                                    </p:set>
                                  </p:childTnLst>
                                </p:cTn>
                              </p:par>
                              <p:par>
                                <p:cTn id="112" presetID="2" presetClass="exit" presetSubtype="4" fill="hold" grpId="1" nodeType="withEffect">
                                  <p:stCondLst>
                                    <p:cond delay="0"/>
                                  </p:stCondLst>
                                  <p:childTnLst>
                                    <p:anim calcmode="lin" valueType="num">
                                      <p:cBhvr additive="base">
                                        <p:cTn id="113" dur="500"/>
                                        <p:tgtEl>
                                          <p:spTgt spid="47168"/>
                                        </p:tgtEl>
                                        <p:attrNameLst>
                                          <p:attrName>ppt_x</p:attrName>
                                        </p:attrNameLst>
                                      </p:cBhvr>
                                      <p:tavLst>
                                        <p:tav tm="0">
                                          <p:val>
                                            <p:strVal val="ppt_x"/>
                                          </p:val>
                                        </p:tav>
                                        <p:tav tm="100000">
                                          <p:val>
                                            <p:strVal val="ppt_x"/>
                                          </p:val>
                                        </p:tav>
                                      </p:tavLst>
                                    </p:anim>
                                    <p:anim calcmode="lin" valueType="num">
                                      <p:cBhvr additive="base">
                                        <p:cTn id="114" dur="500"/>
                                        <p:tgtEl>
                                          <p:spTgt spid="47168"/>
                                        </p:tgtEl>
                                        <p:attrNameLst>
                                          <p:attrName>ppt_y</p:attrName>
                                        </p:attrNameLst>
                                      </p:cBhvr>
                                      <p:tavLst>
                                        <p:tav tm="0">
                                          <p:val>
                                            <p:strVal val="ppt_y"/>
                                          </p:val>
                                        </p:tav>
                                        <p:tav tm="100000">
                                          <p:val>
                                            <p:strVal val="1+ppt_h/2"/>
                                          </p:val>
                                        </p:tav>
                                      </p:tavLst>
                                    </p:anim>
                                    <p:set>
                                      <p:cBhvr>
                                        <p:cTn id="115" dur="1" fill="hold">
                                          <p:stCondLst>
                                            <p:cond delay="499"/>
                                          </p:stCondLst>
                                        </p:cTn>
                                        <p:tgtEl>
                                          <p:spTgt spid="47168"/>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500"/>
                                        <p:tgtEl>
                                          <p:spTgt spid="47169"/>
                                        </p:tgtEl>
                                        <p:attrNameLst>
                                          <p:attrName>ppt_x</p:attrName>
                                        </p:attrNameLst>
                                      </p:cBhvr>
                                      <p:tavLst>
                                        <p:tav tm="0">
                                          <p:val>
                                            <p:strVal val="ppt_x"/>
                                          </p:val>
                                        </p:tav>
                                        <p:tav tm="100000">
                                          <p:val>
                                            <p:strVal val="ppt_x"/>
                                          </p:val>
                                        </p:tav>
                                      </p:tavLst>
                                    </p:anim>
                                    <p:anim calcmode="lin" valueType="num">
                                      <p:cBhvr additive="base">
                                        <p:cTn id="118" dur="500"/>
                                        <p:tgtEl>
                                          <p:spTgt spid="47169"/>
                                        </p:tgtEl>
                                        <p:attrNameLst>
                                          <p:attrName>ppt_y</p:attrName>
                                        </p:attrNameLst>
                                      </p:cBhvr>
                                      <p:tavLst>
                                        <p:tav tm="0">
                                          <p:val>
                                            <p:strVal val="ppt_y"/>
                                          </p:val>
                                        </p:tav>
                                        <p:tav tm="100000">
                                          <p:val>
                                            <p:strVal val="1+ppt_h/2"/>
                                          </p:val>
                                        </p:tav>
                                      </p:tavLst>
                                    </p:anim>
                                    <p:set>
                                      <p:cBhvr>
                                        <p:cTn id="119" dur="1" fill="hold">
                                          <p:stCondLst>
                                            <p:cond delay="499"/>
                                          </p:stCondLst>
                                        </p:cTn>
                                        <p:tgtEl>
                                          <p:spTgt spid="47169"/>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47170">
                                            <p:txEl>
                                              <p:pRg st="0" end="0"/>
                                            </p:txEl>
                                          </p:spTgt>
                                        </p:tgtEl>
                                        <p:attrNameLst>
                                          <p:attrName>ppt_x</p:attrName>
                                        </p:attrNameLst>
                                      </p:cBhvr>
                                      <p:tavLst>
                                        <p:tav tm="0">
                                          <p:val>
                                            <p:strVal val="ppt_x"/>
                                          </p:val>
                                        </p:tav>
                                        <p:tav tm="100000">
                                          <p:val>
                                            <p:strVal val="ppt_x"/>
                                          </p:val>
                                        </p:tav>
                                      </p:tavLst>
                                    </p:anim>
                                    <p:anim calcmode="lin" valueType="num">
                                      <p:cBhvr additive="base">
                                        <p:cTn id="122" dur="500"/>
                                        <p:tgtEl>
                                          <p:spTgt spid="47170">
                                            <p:txEl>
                                              <p:pRg st="0" end="0"/>
                                            </p:txEl>
                                          </p:spTgt>
                                        </p:tgtEl>
                                        <p:attrNameLst>
                                          <p:attrName>ppt_y</p:attrName>
                                        </p:attrNameLst>
                                      </p:cBhvr>
                                      <p:tavLst>
                                        <p:tav tm="0">
                                          <p:val>
                                            <p:strVal val="ppt_y"/>
                                          </p:val>
                                        </p:tav>
                                        <p:tav tm="100000">
                                          <p:val>
                                            <p:strVal val="1+ppt_h/2"/>
                                          </p:val>
                                        </p:tav>
                                      </p:tavLst>
                                    </p:anim>
                                    <p:set>
                                      <p:cBhvr>
                                        <p:cTn id="123" dur="1" fill="hold">
                                          <p:stCondLst>
                                            <p:cond delay="499"/>
                                          </p:stCondLst>
                                        </p:cTn>
                                        <p:tgtEl>
                                          <p:spTgt spid="47170">
                                            <p:txEl>
                                              <p:pRg st="0" end="0"/>
                                            </p:txEl>
                                          </p:spTgt>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8" presetClass="path" presetSubtype="0" accel="50000" decel="50000" fill="hold" nodeType="clickEffect">
                                  <p:stCondLst>
                                    <p:cond delay="0"/>
                                  </p:stCondLst>
                                  <p:childTnLst>
                                    <p:animMotion origin="layout" path="M 0.04201 -0.13125 C 0.04531 -0.09468 0.04948 -0.05694 0.04705 -0.01204 C 0.04357 0.03681 0.03698 0.09352 0.02968 0.15046 C 0.02291 0.20741 0.01215 0.25394 0.00121 0.30509 C -0.00955 0.35231 -0.0217 0.40278 -0.03716 0.44259 C -0.05105 0.48495 -0.06893 0.51597 -0.08577 0.53843 C -0.10174 0.56042 -0.11841 0.57361 -0.13403 0.57824 C -0.14896 0.58356 -0.1632 0.5787 -0.17414 0.56574 C -0.18664 0.55324 -0.19566 0.52778 -0.20018 0.48958 C -0.20573 0.45694 -0.20816 0.41435 -0.20504 0.3662 C -0.20365 0.32083 -0.19549 0.26042 -0.18733 0.2125 C -0.18039 0.16458 -0.16997 0.10856 -0.15591 0.06273 C -0.14323 0.0213 -0.12691 -0.01019 -0.1099 -0.02315 C -0.09375 -0.03171 -0.08299 -0.00995 -0.07865 0.02222 C -0.07552 0.05532 -0.07795 0.1044 -0.08629 0.16088 C -0.09584 0.2169 -0.10556 0.26852 -0.11858 0.30972 C -0.1323 0.35185 -0.13195 0.36019 -0.16511 0.40995 C -0.19601 0.46481 -0.21389 0.44097 -0.22709 0.44051 C -0.23976 0.43681 -0.2474 0.41667 -0.25712 0.39537 C -0.26771 0.37037 -0.27257 0.32778 -0.27483 0.29028 C -0.27674 0.25324 -0.27292 0.20926 -0.26598 0.13889 C -0.25712 0.06944 -0.25139 0.03472 -0.24254 -0.01782 C -0.23368 -0.06968 -0.225 -0.12176 -0.21632 -0.17315 " pathEditMode="relative" rAng="762426" ptsTypes="fffffffffffffffffffffff">
                                      <p:cBhvr>
                                        <p:cTn id="127" dur="2000" fill="hold"/>
                                        <p:tgtEl>
                                          <p:spTgt spid="47159"/>
                                        </p:tgtEl>
                                        <p:attrNameLst>
                                          <p:attrName>ppt_x</p:attrName>
                                          <p:attrName>ppt_y</p:attrName>
                                        </p:attrNameLst>
                                      </p:cBhvr>
                                      <p:rCtr x="-170" y="335"/>
                                    </p:animMotion>
                                  </p:childTnLst>
                                </p:cTn>
                              </p:par>
                            </p:childTnLst>
                          </p:cTn>
                        </p:par>
                      </p:childTnLst>
                    </p:cTn>
                  </p:par>
                  <p:par>
                    <p:cTn id="128" fill="hold">
                      <p:stCondLst>
                        <p:cond delay="indefinite"/>
                      </p:stCondLst>
                      <p:childTnLst>
                        <p:par>
                          <p:cTn id="129" fill="hold">
                            <p:stCondLst>
                              <p:cond delay="0"/>
                            </p:stCondLst>
                            <p:childTnLst>
                              <p:par>
                                <p:cTn id="130" presetID="9" presetClass="exit" presetSubtype="0" fill="hold" grpId="1" nodeType="clickEffect">
                                  <p:stCondLst>
                                    <p:cond delay="0"/>
                                  </p:stCondLst>
                                  <p:childTnLst>
                                    <p:animEffect transition="out" filter="dissolve">
                                      <p:cBhvr>
                                        <p:cTn id="131" dur="500"/>
                                        <p:tgtEl>
                                          <p:spTgt spid="47165"/>
                                        </p:tgtEl>
                                      </p:cBhvr>
                                    </p:animEffect>
                                    <p:set>
                                      <p:cBhvr>
                                        <p:cTn id="132" dur="1" fill="hold">
                                          <p:stCondLst>
                                            <p:cond delay="499"/>
                                          </p:stCondLst>
                                        </p:cTn>
                                        <p:tgtEl>
                                          <p:spTgt spid="47165"/>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500"/>
                                        <p:tgtEl>
                                          <p:spTgt spid="47152"/>
                                        </p:tgtEl>
                                      </p:cBhvr>
                                    </p:animEffect>
                                    <p:set>
                                      <p:cBhvr>
                                        <p:cTn id="135" dur="1" fill="hold">
                                          <p:stCondLst>
                                            <p:cond delay="499"/>
                                          </p:stCondLst>
                                        </p:cTn>
                                        <p:tgtEl>
                                          <p:spTgt spid="47152"/>
                                        </p:tgtEl>
                                        <p:attrNameLst>
                                          <p:attrName>style.visibility</p:attrName>
                                        </p:attrNameLst>
                                      </p:cBhvr>
                                      <p:to>
                                        <p:strVal val="hidden"/>
                                      </p:to>
                                    </p:set>
                                  </p:childTnLst>
                                </p:cTn>
                              </p:par>
                              <p:par>
                                <p:cTn id="136" presetID="9" presetClass="exit" presetSubtype="0" fill="hold" grpId="1" nodeType="withEffect">
                                  <p:stCondLst>
                                    <p:cond delay="0"/>
                                  </p:stCondLst>
                                  <p:childTnLst>
                                    <p:animEffect transition="out" filter="dissolve">
                                      <p:cBhvr>
                                        <p:cTn id="137" dur="500"/>
                                        <p:tgtEl>
                                          <p:spTgt spid="47156"/>
                                        </p:tgtEl>
                                      </p:cBhvr>
                                    </p:animEffect>
                                    <p:set>
                                      <p:cBhvr>
                                        <p:cTn id="138" dur="1" fill="hold">
                                          <p:stCondLst>
                                            <p:cond delay="499"/>
                                          </p:stCondLst>
                                        </p:cTn>
                                        <p:tgtEl>
                                          <p:spTgt spid="47156"/>
                                        </p:tgtEl>
                                        <p:attrNameLst>
                                          <p:attrName>style.visibility</p:attrName>
                                        </p:attrNameLst>
                                      </p:cBhvr>
                                      <p:to>
                                        <p:strVal val="hidden"/>
                                      </p:to>
                                    </p:set>
                                  </p:childTnLst>
                                </p:cTn>
                              </p:par>
                              <p:par>
                                <p:cTn id="139" presetID="9" presetClass="exit" presetSubtype="0" fill="hold" grpId="1" nodeType="withEffect">
                                  <p:stCondLst>
                                    <p:cond delay="0"/>
                                  </p:stCondLst>
                                  <p:childTnLst>
                                    <p:animEffect transition="out" filter="dissolve">
                                      <p:cBhvr>
                                        <p:cTn id="140" dur="500"/>
                                        <p:tgtEl>
                                          <p:spTgt spid="47150"/>
                                        </p:tgtEl>
                                      </p:cBhvr>
                                    </p:animEffect>
                                    <p:set>
                                      <p:cBhvr>
                                        <p:cTn id="141" dur="1" fill="hold">
                                          <p:stCondLst>
                                            <p:cond delay="499"/>
                                          </p:stCondLst>
                                        </p:cTn>
                                        <p:tgtEl>
                                          <p:spTgt spid="47150"/>
                                        </p:tgtEl>
                                        <p:attrNameLst>
                                          <p:attrName>style.visibility</p:attrName>
                                        </p:attrNameLst>
                                      </p:cBhvr>
                                      <p:to>
                                        <p:strVal val="hidden"/>
                                      </p:to>
                                    </p:set>
                                  </p:childTnLst>
                                </p:cTn>
                              </p:par>
                              <p:par>
                                <p:cTn id="142" presetID="9" presetClass="exit" presetSubtype="0" fill="hold" grpId="1" nodeType="withEffect">
                                  <p:stCondLst>
                                    <p:cond delay="0"/>
                                  </p:stCondLst>
                                  <p:childTnLst>
                                    <p:animEffect transition="out" filter="dissolve">
                                      <p:cBhvr>
                                        <p:cTn id="143" dur="500"/>
                                        <p:tgtEl>
                                          <p:spTgt spid="47160"/>
                                        </p:tgtEl>
                                      </p:cBhvr>
                                    </p:animEffect>
                                    <p:set>
                                      <p:cBhvr>
                                        <p:cTn id="144" dur="1" fill="hold">
                                          <p:stCondLst>
                                            <p:cond delay="499"/>
                                          </p:stCondLst>
                                        </p:cTn>
                                        <p:tgtEl>
                                          <p:spTgt spid="47160"/>
                                        </p:tgtEl>
                                        <p:attrNameLst>
                                          <p:attrName>style.visibility</p:attrName>
                                        </p:attrNameLst>
                                      </p:cBhvr>
                                      <p:to>
                                        <p:strVal val="hidden"/>
                                      </p:to>
                                    </p:set>
                                  </p:childTnLst>
                                </p:cTn>
                              </p:par>
                              <p:par>
                                <p:cTn id="145" presetID="9" presetClass="exit" presetSubtype="0" fill="hold" grpId="0" nodeType="withEffect">
                                  <p:stCondLst>
                                    <p:cond delay="0"/>
                                  </p:stCondLst>
                                  <p:childTnLst>
                                    <p:animEffect transition="out" filter="dissolve">
                                      <p:cBhvr>
                                        <p:cTn id="146" dur="500"/>
                                        <p:tgtEl>
                                          <p:spTgt spid="47161">
                                            <p:txEl>
                                              <p:pRg st="0" end="0"/>
                                            </p:txEl>
                                          </p:spTgt>
                                        </p:tgtEl>
                                      </p:cBhvr>
                                    </p:animEffect>
                                    <p:set>
                                      <p:cBhvr>
                                        <p:cTn id="147" dur="1" fill="hold">
                                          <p:stCondLst>
                                            <p:cond delay="499"/>
                                          </p:stCondLst>
                                        </p:cTn>
                                        <p:tgtEl>
                                          <p:spTgt spid="47161">
                                            <p:txEl>
                                              <p:pRg st="0" end="0"/>
                                            </p:txEl>
                                          </p:spTgt>
                                        </p:tgtEl>
                                        <p:attrNameLst>
                                          <p:attrName>style.visibility</p:attrName>
                                        </p:attrNameLst>
                                      </p:cBhvr>
                                      <p:to>
                                        <p:strVal val="hidden"/>
                                      </p:to>
                                    </p:set>
                                  </p:childTnLst>
                                </p:cTn>
                              </p:par>
                              <p:par>
                                <p:cTn id="148" presetID="9" presetClass="exit" presetSubtype="0" fill="hold" grpId="1" nodeType="withEffect">
                                  <p:stCondLst>
                                    <p:cond delay="0"/>
                                  </p:stCondLst>
                                  <p:childTnLst>
                                    <p:animEffect transition="out" filter="dissolve">
                                      <p:cBhvr>
                                        <p:cTn id="149" dur="500"/>
                                        <p:tgtEl>
                                          <p:spTgt spid="47154"/>
                                        </p:tgtEl>
                                      </p:cBhvr>
                                    </p:animEffect>
                                    <p:set>
                                      <p:cBhvr>
                                        <p:cTn id="150" dur="1" fill="hold">
                                          <p:stCondLst>
                                            <p:cond delay="499"/>
                                          </p:stCondLst>
                                        </p:cTn>
                                        <p:tgtEl>
                                          <p:spTgt spid="47154"/>
                                        </p:tgtEl>
                                        <p:attrNameLst>
                                          <p:attrName>style.visibility</p:attrName>
                                        </p:attrNameLst>
                                      </p:cBhvr>
                                      <p:to>
                                        <p:strVal val="hidden"/>
                                      </p:to>
                                    </p:set>
                                  </p:childTnLst>
                                </p:cTn>
                              </p:par>
                              <p:par>
                                <p:cTn id="151" presetID="9" presetClass="exit" presetSubtype="0" fill="hold" grpId="1" nodeType="withEffect">
                                  <p:stCondLst>
                                    <p:cond delay="0"/>
                                  </p:stCondLst>
                                  <p:childTnLst>
                                    <p:animEffect transition="out" filter="dissolve">
                                      <p:cBhvr>
                                        <p:cTn id="152" dur="500"/>
                                        <p:tgtEl>
                                          <p:spTgt spid="47166"/>
                                        </p:tgtEl>
                                      </p:cBhvr>
                                    </p:animEffect>
                                    <p:set>
                                      <p:cBhvr>
                                        <p:cTn id="153" dur="1" fill="hold">
                                          <p:stCondLst>
                                            <p:cond delay="499"/>
                                          </p:stCondLst>
                                        </p:cTn>
                                        <p:tgtEl>
                                          <p:spTgt spid="47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7" grpId="0" build="allAtOnce" animBg="1"/>
      <p:bldP spid="47147" grpId="1" build="allAtOnce" animBg="1"/>
      <p:bldP spid="47149" grpId="0" animBg="1"/>
      <p:bldP spid="47150" grpId="0" animBg="1"/>
      <p:bldP spid="47150" grpId="1" animBg="1"/>
      <p:bldP spid="47152" grpId="0" animBg="1"/>
      <p:bldP spid="47152" grpId="1" animBg="1"/>
      <p:bldP spid="47153" grpId="0"/>
      <p:bldP spid="47154" grpId="0"/>
      <p:bldP spid="47154" grpId="1"/>
      <p:bldP spid="47156" grpId="0" animBg="1"/>
      <p:bldP spid="47156" grpId="1" animBg="1"/>
      <p:bldP spid="47157" grpId="0" animBg="1"/>
      <p:bldP spid="47160" grpId="0" animBg="1"/>
      <p:bldP spid="47160" grpId="1" animBg="1"/>
      <p:bldP spid="47161" grpId="0" build="allAtOnce"/>
      <p:bldP spid="47165" grpId="0" animBg="1"/>
      <p:bldP spid="47165" grpId="1" animBg="1"/>
      <p:bldP spid="47166" grpId="0"/>
      <p:bldP spid="47166" grpId="1"/>
      <p:bldP spid="47168" grpId="0"/>
      <p:bldP spid="47168" grpId="1"/>
      <p:bldP spid="47169" grpId="0" animBg="1"/>
      <p:bldP spid="47169" grpId="1" animBg="1"/>
      <p:bldP spid="47170" grpId="0" build="allAtOnce"/>
      <p:bldP spid="47171" grpId="0" animBg="1"/>
      <p:bldP spid="47171" grpId="1" animBg="1"/>
      <p:bldP spid="47172" grpId="0"/>
      <p:bldP spid="47172" grpId="1"/>
      <p:bldP spid="47176" grpId="0" animBg="1"/>
      <p:bldP spid="47176" grpId="1" animBg="1"/>
      <p:bldP spid="47178" grpId="0" animBg="1"/>
      <p:bldP spid="4717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827088" y="836613"/>
            <a:ext cx="5329237" cy="541337"/>
          </a:xfrm>
        </p:spPr>
        <p:txBody>
          <a:bodyPr>
            <a:normAutofit/>
          </a:bodyPr>
          <a:lstStyle/>
          <a:p>
            <a:pPr algn="l" eaLnBrk="1" hangingPunct="1"/>
            <a:r>
              <a:rPr lang="en-AU" sz="2800" b="0" dirty="0" smtClean="0">
                <a:solidFill>
                  <a:schemeClr val="tx1"/>
                </a:solidFill>
              </a:rPr>
              <a:t>Lender – Related Party</a:t>
            </a:r>
          </a:p>
        </p:txBody>
      </p:sp>
      <p:sp>
        <p:nvSpPr>
          <p:cNvPr id="20483" name="Rectangle 3"/>
          <p:cNvSpPr>
            <a:spLocks noGrp="1" noChangeArrowheads="1"/>
          </p:cNvSpPr>
          <p:nvPr>
            <p:ph type="body" idx="1"/>
          </p:nvPr>
        </p:nvSpPr>
        <p:spPr>
          <a:xfrm>
            <a:off x="755576" y="1700808"/>
            <a:ext cx="7543800" cy="4176464"/>
          </a:xfrm>
        </p:spPr>
        <p:txBody>
          <a:bodyPr>
            <a:normAutofit/>
          </a:bodyPr>
          <a:lstStyle/>
          <a:p>
            <a:pPr eaLnBrk="1" hangingPunct="1">
              <a:lnSpc>
                <a:spcPct val="90000"/>
              </a:lnSpc>
              <a:spcBef>
                <a:spcPct val="30000"/>
              </a:spcBef>
              <a:spcAft>
                <a:spcPct val="30000"/>
              </a:spcAft>
              <a:buFont typeface="Wingdings" pitchFamily="2" charset="2"/>
              <a:buNone/>
            </a:pPr>
            <a:r>
              <a:rPr lang="en-US" sz="2000" dirty="0" smtClean="0"/>
              <a:t>INTERNAL LENDER - </a:t>
            </a:r>
            <a:r>
              <a:rPr lang="en-AU" sz="2000" dirty="0" smtClean="0"/>
              <a:t>Company, Related Trust or Member</a:t>
            </a:r>
          </a:p>
          <a:p>
            <a:pPr eaLnBrk="1" hangingPunct="1">
              <a:lnSpc>
                <a:spcPct val="90000"/>
              </a:lnSpc>
              <a:spcBef>
                <a:spcPct val="30000"/>
              </a:spcBef>
              <a:spcAft>
                <a:spcPct val="30000"/>
              </a:spcAft>
            </a:pPr>
            <a:r>
              <a:rPr lang="en-AU" sz="2000" dirty="0" smtClean="0"/>
              <a:t>Company taxed at </a:t>
            </a:r>
            <a:r>
              <a:rPr lang="en-AU" sz="2000" dirty="0" smtClean="0"/>
              <a:t>26% - 30%  </a:t>
            </a:r>
            <a:r>
              <a:rPr lang="en-AU" sz="2000" dirty="0" smtClean="0"/>
              <a:t>= deduction available 15%</a:t>
            </a:r>
          </a:p>
          <a:p>
            <a:pPr lvl="1" eaLnBrk="1" hangingPunct="1">
              <a:lnSpc>
                <a:spcPct val="90000"/>
              </a:lnSpc>
              <a:spcBef>
                <a:spcPct val="30000"/>
              </a:spcBef>
            </a:pPr>
            <a:r>
              <a:rPr lang="en-AU" sz="2000" dirty="0" smtClean="0"/>
              <a:t>Div 7A of ITAA 1936 may apply</a:t>
            </a:r>
          </a:p>
          <a:p>
            <a:pPr lvl="2" eaLnBrk="1" hangingPunct="1">
              <a:lnSpc>
                <a:spcPct val="90000"/>
              </a:lnSpc>
              <a:spcBef>
                <a:spcPct val="30000"/>
              </a:spcBef>
            </a:pPr>
            <a:r>
              <a:rPr lang="en-AU" sz="2000" dirty="0" smtClean="0"/>
              <a:t>Loan agreement in writing</a:t>
            </a:r>
          </a:p>
          <a:p>
            <a:pPr lvl="2" eaLnBrk="1" hangingPunct="1">
              <a:lnSpc>
                <a:spcPct val="90000"/>
              </a:lnSpc>
              <a:spcBef>
                <a:spcPct val="30000"/>
              </a:spcBef>
            </a:pPr>
            <a:r>
              <a:rPr lang="en-AU" sz="2000" dirty="0" smtClean="0"/>
              <a:t>Interest rate should be benchmark rate </a:t>
            </a:r>
          </a:p>
          <a:p>
            <a:pPr lvl="2" eaLnBrk="1" hangingPunct="1">
              <a:lnSpc>
                <a:spcPct val="90000"/>
              </a:lnSpc>
              <a:spcBef>
                <a:spcPct val="30000"/>
              </a:spcBef>
            </a:pPr>
            <a:r>
              <a:rPr lang="en-AU" sz="2000" dirty="0" smtClean="0"/>
              <a:t>Term 25 years if MV of asset is 110% of the loan amount</a:t>
            </a:r>
          </a:p>
          <a:p>
            <a:pPr lvl="2" eaLnBrk="1" hangingPunct="1">
              <a:lnSpc>
                <a:spcPct val="90000"/>
              </a:lnSpc>
              <a:spcBef>
                <a:spcPct val="30000"/>
              </a:spcBef>
            </a:pPr>
            <a:r>
              <a:rPr lang="en-AU" sz="2000" dirty="0" smtClean="0"/>
              <a:t>Term 7 years MV of asset is Less</a:t>
            </a:r>
            <a:endParaRPr lang="en-US" sz="2000" dirty="0" smtClean="0"/>
          </a:p>
          <a:p>
            <a:pPr eaLnBrk="1" hangingPunct="1">
              <a:lnSpc>
                <a:spcPct val="90000"/>
              </a:lnSpc>
              <a:spcBef>
                <a:spcPct val="30000"/>
              </a:spcBef>
              <a:spcAft>
                <a:spcPct val="30000"/>
              </a:spcAft>
            </a:pPr>
            <a:r>
              <a:rPr lang="en-US" sz="2000" dirty="0" smtClean="0"/>
              <a:t>Charge over the asset purchased by the Property trustee</a:t>
            </a:r>
          </a:p>
          <a:p>
            <a:pPr lvl="1" eaLnBrk="1" hangingPunct="1">
              <a:lnSpc>
                <a:spcPct val="90000"/>
              </a:lnSpc>
              <a:spcBef>
                <a:spcPct val="30000"/>
              </a:spcBef>
            </a:pPr>
            <a:r>
              <a:rPr lang="en-AU" sz="2000" dirty="0" smtClean="0"/>
              <a:t>Loan Documents – </a:t>
            </a:r>
            <a:r>
              <a:rPr lang="en-AU" sz="2000" b="1" dirty="0" smtClean="0">
                <a:solidFill>
                  <a:srgbClr val="006600"/>
                </a:solidFill>
              </a:rPr>
              <a:t>Mortgage Stamp Duty is abolished</a:t>
            </a:r>
          </a:p>
          <a:p>
            <a:pPr lvl="1" eaLnBrk="1" hangingPunct="1">
              <a:lnSpc>
                <a:spcPct val="90000"/>
              </a:lnSpc>
              <a:spcBef>
                <a:spcPct val="30000"/>
              </a:spcBef>
            </a:pPr>
            <a:r>
              <a:rPr lang="en-AU" sz="2000" dirty="0" smtClean="0"/>
              <a:t>Must </a:t>
            </a:r>
            <a:r>
              <a:rPr lang="en-AU" sz="2000" dirty="0" smtClean="0"/>
              <a:t>pay interest and Principal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eaLnBrk="1" hangingPunct="1"/>
            <a:r>
              <a:rPr lang="en-AU" sz="2800" dirty="0" smtClean="0"/>
              <a:t>Related Party Borrowing - Safe </a:t>
            </a:r>
            <a:r>
              <a:rPr lang="en-AU" sz="2800" dirty="0" smtClean="0"/>
              <a:t>Harbour – PCG 2016/5</a:t>
            </a:r>
          </a:p>
        </p:txBody>
      </p:sp>
      <p:sp>
        <p:nvSpPr>
          <p:cNvPr id="13315" name="Content Placeholder 2"/>
          <p:cNvSpPr>
            <a:spLocks noGrp="1"/>
          </p:cNvSpPr>
          <p:nvPr>
            <p:ph idx="1"/>
          </p:nvPr>
        </p:nvSpPr>
        <p:spPr/>
        <p:txBody>
          <a:bodyPr>
            <a:normAutofit/>
          </a:bodyPr>
          <a:lstStyle/>
          <a:p>
            <a:pPr eaLnBrk="1" hangingPunct="1">
              <a:buFont typeface="Wingdings" pitchFamily="2" charset="2"/>
              <a:buNone/>
            </a:pPr>
            <a:r>
              <a:rPr lang="en-AU" sz="2800" dirty="0" smtClean="0"/>
              <a:t>Practical Compliance Guidelines</a:t>
            </a:r>
          </a:p>
          <a:p>
            <a:r>
              <a:rPr lang="en-AU" sz="2000" dirty="0" smtClean="0"/>
              <a:t>All income is </a:t>
            </a:r>
            <a:r>
              <a:rPr lang="en-AU" sz="2000" dirty="0" smtClean="0"/>
              <a:t>Not Arms Length Income – NALI  </a:t>
            </a:r>
            <a:r>
              <a:rPr lang="en-AU" sz="2000" dirty="0" smtClean="0"/>
              <a:t>(Tax in Super </a:t>
            </a:r>
            <a:r>
              <a:rPr lang="en-AU" sz="2000" dirty="0" smtClean="0"/>
              <a:t>will be 47</a:t>
            </a:r>
            <a:r>
              <a:rPr lang="en-AU" sz="2000" dirty="0" smtClean="0"/>
              <a:t>%) Section 295 -550 of ITAA 1997 </a:t>
            </a:r>
            <a:r>
              <a:rPr lang="en-AU" sz="2000" dirty="0" smtClean="0"/>
              <a:t>- If </a:t>
            </a:r>
            <a:r>
              <a:rPr lang="en-AU" sz="2000" dirty="0" smtClean="0"/>
              <a:t>SMSF trustees - not meet all of the 'Safe Harbour' terms </a:t>
            </a:r>
          </a:p>
          <a:p>
            <a:r>
              <a:rPr lang="en-AU" sz="2000" dirty="0" smtClean="0"/>
              <a:t>Ordinary </a:t>
            </a:r>
            <a:r>
              <a:rPr lang="en-AU" sz="2000" dirty="0" smtClean="0"/>
              <a:t>income generated from the </a:t>
            </a:r>
            <a:r>
              <a:rPr lang="en-AU" sz="2000" dirty="0" smtClean="0">
                <a:solidFill>
                  <a:srgbClr val="FF0000"/>
                </a:solidFill>
              </a:rPr>
              <a:t>asset if the terms of the LRBA are not consistent with an arm's length dealing</a:t>
            </a:r>
            <a:r>
              <a:rPr lang="en-AU" sz="2000" dirty="0" smtClean="0">
                <a:solidFill>
                  <a:srgbClr val="FF0000"/>
                </a:solidFill>
              </a:rPr>
              <a:t>.</a:t>
            </a:r>
          </a:p>
          <a:p>
            <a:r>
              <a:rPr lang="en-AU" sz="2000" dirty="0" smtClean="0"/>
              <a:t>It </a:t>
            </a:r>
            <a:r>
              <a:rPr lang="en-AU" sz="2000" dirty="0" smtClean="0"/>
              <a:t>does not mean that the arrangement is </a:t>
            </a:r>
            <a:r>
              <a:rPr lang="en-AU" sz="2000" dirty="0" smtClean="0">
                <a:solidFill>
                  <a:srgbClr val="FF0000"/>
                </a:solidFill>
              </a:rPr>
              <a:t>deemed not to be on arm's length terms</a:t>
            </a:r>
            <a:r>
              <a:rPr lang="en-AU" sz="2000" dirty="0" smtClean="0"/>
              <a:t>. </a:t>
            </a:r>
            <a:r>
              <a:rPr lang="en-AU" sz="2000" dirty="0" smtClean="0"/>
              <a:t>It </a:t>
            </a:r>
            <a:r>
              <a:rPr lang="en-AU" sz="2000" dirty="0" smtClean="0"/>
              <a:t>merely means that there is no certainty provided </a:t>
            </a:r>
          </a:p>
          <a:p>
            <a:r>
              <a:rPr lang="en-AU" sz="2000" dirty="0" smtClean="0"/>
              <a:t>All Previous Loans had to </a:t>
            </a:r>
            <a:r>
              <a:rPr lang="en-AU" sz="2000" dirty="0" smtClean="0"/>
              <a:t>be fixed by 31</a:t>
            </a:r>
            <a:r>
              <a:rPr lang="en-AU" sz="2000" baseline="30000" dirty="0" smtClean="0"/>
              <a:t>st</a:t>
            </a:r>
            <a:r>
              <a:rPr lang="en-AU" sz="2000" dirty="0" smtClean="0"/>
              <a:t> Jan </a:t>
            </a:r>
            <a:r>
              <a:rPr lang="en-AU" sz="2000" dirty="0" smtClean="0"/>
              <a:t>2017</a:t>
            </a:r>
            <a:endParaRPr lang="en-AU" sz="2000" dirty="0" smtClean="0">
              <a:solidFill>
                <a:srgbClr val="FF0000"/>
              </a:solidFill>
            </a:endParaRPr>
          </a:p>
        </p:txBody>
      </p:sp>
      <p:pic>
        <p:nvPicPr>
          <p:cNvPr id="13316" name="Picture 8" descr="Logo online smsf audit gif file.gif"/>
          <p:cNvPicPr>
            <a:picLocks noChangeAspect="1"/>
          </p:cNvPicPr>
          <p:nvPr/>
        </p:nvPicPr>
        <p:blipFill>
          <a:blip r:embed="rId2" cstate="print"/>
          <a:srcRect/>
          <a:stretch>
            <a:fillRect/>
          </a:stretch>
        </p:blipFill>
        <p:spPr bwMode="auto">
          <a:xfrm>
            <a:off x="5940425" y="5949950"/>
            <a:ext cx="3067050" cy="7239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l" eaLnBrk="1" hangingPunct="1"/>
            <a:r>
              <a:rPr lang="en-AU" sz="2800" dirty="0" smtClean="0"/>
              <a:t>Real Property – </a:t>
            </a:r>
            <a:r>
              <a:rPr lang="en-AU" sz="2800" dirty="0" smtClean="0">
                <a:solidFill>
                  <a:srgbClr val="FF0000"/>
                </a:solidFill>
              </a:rPr>
              <a:t>TD 2016/16</a:t>
            </a:r>
          </a:p>
        </p:txBody>
      </p:sp>
      <p:sp>
        <p:nvSpPr>
          <p:cNvPr id="3" name="Content Placeholder 2"/>
          <p:cNvSpPr>
            <a:spLocks noGrp="1"/>
          </p:cNvSpPr>
          <p:nvPr>
            <p:ph idx="1"/>
          </p:nvPr>
        </p:nvSpPr>
        <p:spPr/>
        <p:txBody>
          <a:bodyPr/>
          <a:lstStyle/>
          <a:p>
            <a:pPr marL="514350" indent="-514350" eaLnBrk="1" hangingPunct="1">
              <a:spcBef>
                <a:spcPts val="1200"/>
              </a:spcBef>
              <a:buFont typeface="+mj-lt"/>
              <a:buAutoNum type="arabicPeriod"/>
              <a:defRPr/>
            </a:pPr>
            <a:r>
              <a:rPr lang="en-AU" sz="2000" dirty="0" smtClean="0"/>
              <a:t>Interest Rate – Property </a:t>
            </a:r>
            <a:r>
              <a:rPr lang="en-AU" sz="2000" dirty="0" smtClean="0"/>
              <a:t>2021-22  5.10%</a:t>
            </a:r>
            <a:endParaRPr lang="en-AU" sz="2000" dirty="0" smtClean="0"/>
          </a:p>
          <a:p>
            <a:pPr marL="514350" indent="-514350" eaLnBrk="1" hangingPunct="1">
              <a:spcBef>
                <a:spcPts val="1200"/>
              </a:spcBef>
              <a:buFont typeface="+mj-lt"/>
              <a:buAutoNum type="arabicPeriod"/>
              <a:defRPr/>
            </a:pPr>
            <a:r>
              <a:rPr lang="en-AU" sz="2000" dirty="0" smtClean="0"/>
              <a:t>Term of the Loan – 15 years max</a:t>
            </a:r>
          </a:p>
          <a:p>
            <a:pPr marL="514350" indent="-514350" eaLnBrk="1" hangingPunct="1">
              <a:spcBef>
                <a:spcPts val="1200"/>
              </a:spcBef>
              <a:buFont typeface="+mj-lt"/>
              <a:buAutoNum type="arabicPeriod"/>
              <a:defRPr/>
            </a:pPr>
            <a:r>
              <a:rPr lang="en-AU" sz="2000" dirty="0" smtClean="0"/>
              <a:t>LVR – Maximum 70% of Market Value</a:t>
            </a:r>
          </a:p>
          <a:p>
            <a:pPr marL="514350" indent="-514350" eaLnBrk="1" hangingPunct="1">
              <a:spcBef>
                <a:spcPts val="1200"/>
              </a:spcBef>
              <a:buFont typeface="+mj-lt"/>
              <a:buAutoNum type="arabicPeriod"/>
              <a:defRPr/>
            </a:pPr>
            <a:r>
              <a:rPr lang="en-AU" sz="2000" dirty="0" smtClean="0"/>
              <a:t>Security – Mortgage by Lender</a:t>
            </a:r>
          </a:p>
          <a:p>
            <a:pPr marL="514350" indent="-514350" eaLnBrk="1" hangingPunct="1">
              <a:spcBef>
                <a:spcPts val="1200"/>
              </a:spcBef>
              <a:buFont typeface="+mj-lt"/>
              <a:buAutoNum type="arabicPeriod"/>
              <a:defRPr/>
            </a:pPr>
            <a:r>
              <a:rPr lang="en-AU" sz="2000" dirty="0" smtClean="0"/>
              <a:t>Repayments – Monthly + Principal &amp; Interest</a:t>
            </a:r>
          </a:p>
          <a:p>
            <a:pPr marL="514350" indent="-514350" eaLnBrk="1" hangingPunct="1">
              <a:spcBef>
                <a:spcPts val="1200"/>
              </a:spcBef>
              <a:buFont typeface="+mj-lt"/>
              <a:buAutoNum type="arabicPeriod"/>
              <a:defRPr/>
            </a:pPr>
            <a:r>
              <a:rPr lang="en-AU" sz="2000" dirty="0" smtClean="0"/>
              <a:t>Loan Agreement is in place </a:t>
            </a:r>
          </a:p>
          <a:p>
            <a:pPr eaLnBrk="1" hangingPunct="1">
              <a:defRPr/>
            </a:pPr>
            <a:endParaRPr lang="en-AU" dirty="0" smtClean="0"/>
          </a:p>
          <a:p>
            <a:pPr marL="0" indent="0" eaLnBrk="1" hangingPunct="1">
              <a:buFont typeface="Wingdings" pitchFamily="2" charset="2"/>
              <a:buNone/>
              <a:defRPr/>
            </a:pPr>
            <a:r>
              <a:rPr lang="en-AU" sz="2000" dirty="0" smtClean="0">
                <a:solidFill>
                  <a:srgbClr val="FF0000"/>
                </a:solidFill>
              </a:rPr>
              <a:t>TD 2016/16 </a:t>
            </a:r>
            <a:r>
              <a:rPr lang="en-AU" sz="2000" dirty="0" smtClean="0"/>
              <a:t>: Where it is reasonable to conclude that the SMSF </a:t>
            </a:r>
            <a:r>
              <a:rPr lang="en-AU" sz="2000" dirty="0" smtClean="0">
                <a:solidFill>
                  <a:srgbClr val="FF0000"/>
                </a:solidFill>
              </a:rPr>
              <a:t>could not have</a:t>
            </a:r>
            <a:r>
              <a:rPr lang="en-AU" sz="2000" dirty="0" smtClean="0"/>
              <a:t>, or </a:t>
            </a:r>
            <a:r>
              <a:rPr lang="en-AU" sz="2000" dirty="0" smtClean="0">
                <a:solidFill>
                  <a:srgbClr val="FF0000"/>
                </a:solidFill>
              </a:rPr>
              <a:t>would not have </a:t>
            </a:r>
            <a:r>
              <a:rPr lang="en-AU" sz="2000" dirty="0" smtClean="0"/>
              <a:t>entered into the hypothetical borrowing arrangement…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467545" y="908050"/>
            <a:ext cx="8208912" cy="923925"/>
          </a:xfrm>
        </p:spPr>
        <p:txBody>
          <a:bodyPr>
            <a:noAutofit/>
          </a:bodyPr>
          <a:lstStyle/>
          <a:p>
            <a:pPr algn="l" eaLnBrk="1" hangingPunct="1"/>
            <a:r>
              <a:rPr lang="en-AU" sz="2800" dirty="0" smtClean="0"/>
              <a:t>Common problems with LRBA  </a:t>
            </a:r>
            <a:r>
              <a:rPr lang="en-AU" sz="2800" dirty="0" smtClean="0"/>
              <a:t>Taxpayer Alert </a:t>
            </a:r>
            <a:r>
              <a:rPr lang="en-AU" sz="2800" dirty="0" smtClean="0"/>
              <a:t>2012/7</a:t>
            </a:r>
            <a:endParaRPr lang="en-AU" sz="2800" b="0" dirty="0" smtClean="0"/>
          </a:p>
        </p:txBody>
      </p:sp>
      <p:sp>
        <p:nvSpPr>
          <p:cNvPr id="37891" name="Rectangle 3"/>
          <p:cNvSpPr>
            <a:spLocks noGrp="1" noChangeArrowheads="1"/>
          </p:cNvSpPr>
          <p:nvPr>
            <p:ph type="body" idx="1"/>
          </p:nvPr>
        </p:nvSpPr>
        <p:spPr>
          <a:xfrm>
            <a:off x="838200" y="1988841"/>
            <a:ext cx="7693025" cy="3744416"/>
          </a:xfrm>
        </p:spPr>
        <p:txBody>
          <a:bodyPr/>
          <a:lstStyle/>
          <a:p>
            <a:pPr marL="0" indent="0">
              <a:spcBef>
                <a:spcPts val="1200"/>
              </a:spcBef>
              <a:buNone/>
            </a:pPr>
            <a:r>
              <a:rPr lang="en-AU" sz="2000" dirty="0" smtClean="0"/>
              <a:t>Warning </a:t>
            </a:r>
            <a:r>
              <a:rPr lang="en-AU" sz="2000" dirty="0" smtClean="0"/>
              <a:t>taxpayers of certain arrangements entered into by SMSFs, to acquire property, that do not comply with superannuation law </a:t>
            </a:r>
            <a:endParaRPr lang="en-AU" sz="2000" dirty="0" smtClean="0"/>
          </a:p>
          <a:p>
            <a:pPr marL="358775" indent="-358775">
              <a:spcBef>
                <a:spcPts val="1200"/>
              </a:spcBef>
            </a:pPr>
            <a:r>
              <a:rPr lang="en-AU" sz="2000" dirty="0" smtClean="0"/>
              <a:t> The </a:t>
            </a:r>
            <a:r>
              <a:rPr lang="en-AU" sz="2000" dirty="0" smtClean="0"/>
              <a:t>borrowing by the </a:t>
            </a:r>
            <a:r>
              <a:rPr lang="en-AU" sz="2000" dirty="0" smtClean="0"/>
              <a:t>PCT is ok</a:t>
            </a:r>
            <a:endParaRPr lang="en-AU" sz="2000" dirty="0" smtClean="0"/>
          </a:p>
          <a:p>
            <a:pPr marL="358775" indent="-358775">
              <a:spcBef>
                <a:spcPts val="1200"/>
              </a:spcBef>
            </a:pPr>
            <a:r>
              <a:rPr lang="en-AU" sz="2000" b="1" dirty="0" smtClean="0">
                <a:solidFill>
                  <a:srgbClr val="006600"/>
                </a:solidFill>
              </a:rPr>
              <a:t>Title of the property is held by Trustee of SMSF</a:t>
            </a:r>
          </a:p>
          <a:p>
            <a:pPr marL="358775" indent="-358775">
              <a:spcBef>
                <a:spcPts val="1200"/>
              </a:spcBef>
            </a:pPr>
            <a:r>
              <a:rPr lang="en-AU" sz="2000" dirty="0" smtClean="0"/>
              <a:t>Initial deposit not paid by the SMSF</a:t>
            </a:r>
          </a:p>
          <a:p>
            <a:pPr marL="358775" indent="-358775">
              <a:spcBef>
                <a:spcPts val="1200"/>
              </a:spcBef>
            </a:pPr>
            <a:r>
              <a:rPr lang="en-AU" sz="2000" dirty="0" smtClean="0"/>
              <a:t>Ongoing loan repayments not paid to Related Party </a:t>
            </a:r>
          </a:p>
          <a:p>
            <a:pPr marL="358775" indent="-358775">
              <a:spcBef>
                <a:spcPts val="1200"/>
              </a:spcBef>
            </a:pPr>
            <a:r>
              <a:rPr lang="en-AU" sz="2000" b="1" dirty="0" smtClean="0">
                <a:solidFill>
                  <a:srgbClr val="006600"/>
                </a:solidFill>
              </a:rPr>
              <a:t>The trustee of the holding </a:t>
            </a:r>
            <a:r>
              <a:rPr lang="en-AU" sz="2000" b="1" dirty="0" smtClean="0">
                <a:solidFill>
                  <a:srgbClr val="006600"/>
                </a:solidFill>
              </a:rPr>
              <a:t>trust was </a:t>
            </a:r>
            <a:r>
              <a:rPr lang="en-AU" sz="2000" b="1" dirty="0" smtClean="0">
                <a:solidFill>
                  <a:srgbClr val="006600"/>
                </a:solidFill>
              </a:rPr>
              <a:t>not in existence</a:t>
            </a:r>
            <a:r>
              <a:rPr lang="en-AU" sz="2000" dirty="0" smtClean="0"/>
              <a:t> </a:t>
            </a:r>
            <a:r>
              <a:rPr lang="en-AU" sz="2000" dirty="0" smtClean="0"/>
              <a:t>at the </a:t>
            </a:r>
            <a:r>
              <a:rPr lang="en-AU" sz="2000" dirty="0" smtClean="0"/>
              <a:t>time </a:t>
            </a:r>
            <a:r>
              <a:rPr lang="en-AU" sz="2000" dirty="0" smtClean="0"/>
              <a:t>the contract  to acquire </a:t>
            </a:r>
            <a:r>
              <a:rPr lang="en-AU" sz="2000" dirty="0" smtClean="0"/>
              <a:t>the asset is signed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Agenda Today Property Development with SMSF</a:t>
            </a:r>
            <a:endParaRPr lang="en-AU" sz="2800" dirty="0"/>
          </a:p>
        </p:txBody>
      </p:sp>
      <p:sp>
        <p:nvSpPr>
          <p:cNvPr id="3" name="Content Placeholder 2"/>
          <p:cNvSpPr>
            <a:spLocks noGrp="1"/>
          </p:cNvSpPr>
          <p:nvPr>
            <p:ph idx="1"/>
          </p:nvPr>
        </p:nvSpPr>
        <p:spPr/>
        <p:txBody>
          <a:bodyPr>
            <a:normAutofit/>
          </a:bodyPr>
          <a:lstStyle/>
          <a:p>
            <a:pPr marL="514350" indent="-514350">
              <a:spcBef>
                <a:spcPts val="1200"/>
              </a:spcBef>
              <a:buNone/>
            </a:pPr>
            <a:r>
              <a:rPr lang="en-AU" sz="2000" dirty="0" smtClean="0"/>
              <a:t>How an SMSF can acquire Property</a:t>
            </a:r>
          </a:p>
          <a:p>
            <a:pPr marL="971550" lvl="1" indent="-571500">
              <a:spcBef>
                <a:spcPts val="1200"/>
              </a:spcBef>
              <a:buFont typeface="+mj-lt"/>
              <a:buAutoNum type="romanUcPeriod"/>
            </a:pPr>
            <a:r>
              <a:rPr lang="en-AU" sz="2000" dirty="0" smtClean="0"/>
              <a:t>As direct owner</a:t>
            </a:r>
          </a:p>
          <a:p>
            <a:pPr marL="971550" lvl="1" indent="-571500">
              <a:spcBef>
                <a:spcPts val="1200"/>
              </a:spcBef>
              <a:buFont typeface="+mj-lt"/>
              <a:buAutoNum type="romanUcPeriod"/>
            </a:pPr>
            <a:r>
              <a:rPr lang="en-AU" sz="2000" dirty="0" smtClean="0"/>
              <a:t>Jointly with others</a:t>
            </a:r>
          </a:p>
          <a:p>
            <a:pPr marL="971550" lvl="1" indent="-571500">
              <a:spcBef>
                <a:spcPts val="1200"/>
              </a:spcBef>
              <a:buFont typeface="+mj-lt"/>
              <a:buAutoNum type="romanUcPeriod"/>
            </a:pPr>
            <a:r>
              <a:rPr lang="en-AU" sz="2000" dirty="0" smtClean="0"/>
              <a:t>LRBA</a:t>
            </a:r>
          </a:p>
          <a:p>
            <a:pPr marL="971550" lvl="1" indent="-571500">
              <a:spcBef>
                <a:spcPts val="1200"/>
              </a:spcBef>
              <a:buFont typeface="+mj-lt"/>
              <a:buAutoNum type="romanUcPeriod"/>
            </a:pPr>
            <a:r>
              <a:rPr lang="en-AU" sz="2000" dirty="0" smtClean="0"/>
              <a:t>13.22C Trust</a:t>
            </a:r>
          </a:p>
          <a:p>
            <a:pPr marL="514350" indent="-514350">
              <a:spcBef>
                <a:spcPts val="1200"/>
              </a:spcBef>
              <a:buNone/>
            </a:pPr>
            <a:r>
              <a:rPr lang="en-AU" sz="2000" dirty="0" smtClean="0"/>
              <a:t>How can an SMSF improve property</a:t>
            </a:r>
          </a:p>
          <a:p>
            <a:pPr marL="914400" lvl="1" indent="-514350">
              <a:spcBef>
                <a:spcPts val="1200"/>
              </a:spcBef>
              <a:buFont typeface="+mj-lt"/>
              <a:buAutoNum type="romanUcPeriod"/>
            </a:pPr>
            <a:r>
              <a:rPr lang="en-AU" sz="2000" dirty="0" smtClean="0"/>
              <a:t>Repair or Improve</a:t>
            </a:r>
          </a:p>
          <a:p>
            <a:pPr marL="914400" lvl="1" indent="-514350">
              <a:spcBef>
                <a:spcPts val="1200"/>
              </a:spcBef>
              <a:buFont typeface="+mj-lt"/>
              <a:buAutoNum type="romanUcPeriod"/>
            </a:pPr>
            <a:r>
              <a:rPr lang="en-AU" sz="2000" dirty="0" smtClean="0"/>
              <a:t>Develop</a:t>
            </a:r>
          </a:p>
          <a:p>
            <a:pPr marL="514350" indent="-514350">
              <a:spcBef>
                <a:spcPts val="1200"/>
              </a:spcBef>
              <a:buFont typeface="+mj-lt"/>
              <a:buAutoNum type="romanUcPeriod"/>
            </a:pPr>
            <a:endParaRPr lang="en-AU" sz="2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900113" y="908050"/>
            <a:ext cx="7354887" cy="923925"/>
          </a:xfrm>
        </p:spPr>
        <p:txBody>
          <a:bodyPr>
            <a:normAutofit/>
          </a:bodyPr>
          <a:lstStyle/>
          <a:p>
            <a:pPr algn="l" eaLnBrk="1" hangingPunct="1"/>
            <a:r>
              <a:rPr lang="en-AU" sz="2800" dirty="0" smtClean="0"/>
              <a:t>Common problems with LRBA  TA 2012/7</a:t>
            </a:r>
            <a:endParaRPr lang="en-AU" sz="2800" b="0" dirty="0" smtClean="0"/>
          </a:p>
        </p:txBody>
      </p:sp>
      <p:sp>
        <p:nvSpPr>
          <p:cNvPr id="38915" name="Rectangle 3"/>
          <p:cNvSpPr>
            <a:spLocks noGrp="1" noChangeArrowheads="1"/>
          </p:cNvSpPr>
          <p:nvPr>
            <p:ph type="body" idx="1"/>
          </p:nvPr>
        </p:nvSpPr>
        <p:spPr>
          <a:xfrm>
            <a:off x="838200" y="2276475"/>
            <a:ext cx="7693025" cy="2952725"/>
          </a:xfrm>
        </p:spPr>
        <p:txBody>
          <a:bodyPr/>
          <a:lstStyle/>
          <a:p>
            <a:pPr eaLnBrk="1" hangingPunct="1">
              <a:spcBef>
                <a:spcPct val="60000"/>
              </a:spcBef>
            </a:pPr>
            <a:r>
              <a:rPr lang="en-AU" sz="2000" dirty="0" smtClean="0"/>
              <a:t>The SMSF trustee </a:t>
            </a:r>
            <a:r>
              <a:rPr lang="en-AU" sz="2000" b="1" dirty="0" smtClean="0"/>
              <a:t>acquires a residential property from the SMSF member</a:t>
            </a:r>
            <a:r>
              <a:rPr lang="en-AU" sz="2000" dirty="0" smtClean="0"/>
              <a:t>; </a:t>
            </a:r>
          </a:p>
          <a:p>
            <a:pPr eaLnBrk="1" hangingPunct="1">
              <a:spcBef>
                <a:spcPct val="60000"/>
              </a:spcBef>
            </a:pPr>
            <a:r>
              <a:rPr lang="en-AU" sz="2000" dirty="0" smtClean="0"/>
              <a:t>The acquisition comprises </a:t>
            </a:r>
            <a:r>
              <a:rPr lang="en-AU" sz="2000" b="1" dirty="0" smtClean="0"/>
              <a:t>two or more separate titles – Single acquirable asset</a:t>
            </a:r>
            <a:r>
              <a:rPr lang="en-AU" sz="2000" dirty="0" smtClean="0"/>
              <a:t> </a:t>
            </a:r>
          </a:p>
          <a:p>
            <a:pPr eaLnBrk="1" hangingPunct="1">
              <a:spcBef>
                <a:spcPct val="60000"/>
              </a:spcBef>
            </a:pPr>
            <a:r>
              <a:rPr lang="en-AU" sz="2000" dirty="0" smtClean="0"/>
              <a:t>The asset is a vacant block of land. The SMSF intends to use the same </a:t>
            </a:r>
            <a:r>
              <a:rPr lang="en-AU" sz="2000" b="1" dirty="0" smtClean="0"/>
              <a:t>borrowing to construct a house on the land - improvement</a:t>
            </a:r>
            <a:r>
              <a:rPr lang="en-AU" sz="2000" dirty="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pPr algn="ctr">
              <a:buNone/>
            </a:pPr>
            <a:endParaRPr lang="en-AU" sz="4000" dirty="0" smtClean="0"/>
          </a:p>
          <a:p>
            <a:pPr algn="ctr">
              <a:buNone/>
            </a:pPr>
            <a:r>
              <a:rPr lang="en-AU" sz="4000" dirty="0" smtClean="0"/>
              <a:t>Can a SMSF purchase property with Related Parties </a:t>
            </a:r>
          </a:p>
          <a:p>
            <a:pPr algn="ctr">
              <a:buNone/>
            </a:pPr>
            <a:endParaRPr lang="en-AU" sz="4000" dirty="0" smtClean="0"/>
          </a:p>
          <a:p>
            <a:pPr algn="ctr">
              <a:buNone/>
            </a:pPr>
            <a:r>
              <a:rPr lang="en-AU" sz="4000" dirty="0" smtClean="0"/>
              <a:t>YES, it can</a:t>
            </a:r>
            <a:endParaRPr lang="en-AU"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algn="l" eaLnBrk="1" hangingPunct="1"/>
            <a:r>
              <a:rPr lang="en-AU" sz="2800" dirty="0" smtClean="0"/>
              <a:t>Purchasing </a:t>
            </a:r>
            <a:r>
              <a:rPr lang="en-AU" sz="2800" dirty="0" smtClean="0"/>
              <a:t>Property with related parties</a:t>
            </a:r>
            <a:endParaRPr lang="en-AU" sz="2800" dirty="0" smtClean="0"/>
          </a:p>
        </p:txBody>
      </p:sp>
      <p:pic>
        <p:nvPicPr>
          <p:cNvPr id="39939" name="Content Placeholder 3" descr="house.jpg"/>
          <p:cNvPicPr>
            <a:picLocks noGrp="1" noChangeAspect="1"/>
          </p:cNvPicPr>
          <p:nvPr>
            <p:ph idx="1"/>
          </p:nvPr>
        </p:nvPicPr>
        <p:blipFill>
          <a:blip r:embed="rId2" cstate="print"/>
          <a:srcRect/>
          <a:stretch>
            <a:fillRect/>
          </a:stretch>
        </p:blipFill>
        <p:spPr>
          <a:xfrm>
            <a:off x="6660232" y="2924944"/>
            <a:ext cx="1030288" cy="1106487"/>
          </a:xfrm>
        </p:spPr>
      </p:pic>
      <p:sp>
        <p:nvSpPr>
          <p:cNvPr id="5" name="Rectangle 4"/>
          <p:cNvSpPr/>
          <p:nvPr/>
        </p:nvSpPr>
        <p:spPr>
          <a:xfrm>
            <a:off x="5364088" y="1916832"/>
            <a:ext cx="1008062" cy="338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smtClean="0"/>
              <a:t>Related</a:t>
            </a:r>
          </a:p>
          <a:p>
            <a:pPr algn="ctr">
              <a:defRPr/>
            </a:pPr>
            <a:endParaRPr lang="en-AU" dirty="0" smtClean="0"/>
          </a:p>
          <a:p>
            <a:pPr algn="ctr">
              <a:defRPr/>
            </a:pPr>
            <a:r>
              <a:rPr lang="en-AU" dirty="0" smtClean="0"/>
              <a:t>Unit </a:t>
            </a:r>
            <a:r>
              <a:rPr lang="en-AU" dirty="0"/>
              <a:t>Trust</a:t>
            </a:r>
          </a:p>
        </p:txBody>
      </p:sp>
      <p:sp>
        <p:nvSpPr>
          <p:cNvPr id="6" name="Oval 5"/>
          <p:cNvSpPr/>
          <p:nvPr/>
        </p:nvSpPr>
        <p:spPr>
          <a:xfrm>
            <a:off x="971600" y="2132856"/>
            <a:ext cx="1584325" cy="15113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AU" dirty="0"/>
              <a:t>SMSF</a:t>
            </a:r>
          </a:p>
        </p:txBody>
      </p:sp>
      <p:sp>
        <p:nvSpPr>
          <p:cNvPr id="7" name="Rounded Rectangle 6"/>
          <p:cNvSpPr/>
          <p:nvPr/>
        </p:nvSpPr>
        <p:spPr>
          <a:xfrm>
            <a:off x="755576" y="3789040"/>
            <a:ext cx="2160588" cy="10080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AU" dirty="0"/>
              <a:t>Related Party</a:t>
            </a:r>
          </a:p>
        </p:txBody>
      </p:sp>
      <p:sp>
        <p:nvSpPr>
          <p:cNvPr id="8" name="Right Arrow 7"/>
          <p:cNvSpPr/>
          <p:nvPr/>
        </p:nvSpPr>
        <p:spPr>
          <a:xfrm>
            <a:off x="2915816" y="2492896"/>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Right Arrow 8"/>
          <p:cNvSpPr/>
          <p:nvPr/>
        </p:nvSpPr>
        <p:spPr>
          <a:xfrm>
            <a:off x="3131840" y="3861048"/>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0" name="TextBox 9"/>
          <p:cNvSpPr txBox="1"/>
          <p:nvPr/>
        </p:nvSpPr>
        <p:spPr>
          <a:xfrm>
            <a:off x="971600" y="4869160"/>
            <a:ext cx="6022674" cy="1477328"/>
          </a:xfrm>
          <a:prstGeom prst="rect">
            <a:avLst/>
          </a:prstGeom>
          <a:noFill/>
        </p:spPr>
        <p:txBody>
          <a:bodyPr wrap="none" rtlCol="0">
            <a:spAutoFit/>
          </a:bodyPr>
          <a:lstStyle/>
          <a:p>
            <a:r>
              <a:rPr lang="en-AU" dirty="0" smtClean="0">
                <a:solidFill>
                  <a:srgbClr val="FF0000"/>
                </a:solidFill>
              </a:rPr>
              <a:t>2 Questions</a:t>
            </a:r>
          </a:p>
          <a:p>
            <a:r>
              <a:rPr lang="en-AU" dirty="0" smtClean="0"/>
              <a:t>Who can be a related party ?</a:t>
            </a:r>
          </a:p>
          <a:p>
            <a:r>
              <a:rPr lang="en-AU" dirty="0" smtClean="0"/>
              <a:t>Can the Unit Trust Borrow ?</a:t>
            </a:r>
          </a:p>
          <a:p>
            <a:endParaRPr lang="en-AU" dirty="0" smtClean="0"/>
          </a:p>
          <a:p>
            <a:r>
              <a:rPr lang="en-AU" dirty="0" smtClean="0"/>
              <a:t>We must first understand how a trust becomes a Related Trust</a:t>
            </a:r>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normAutofit/>
          </a:bodyPr>
          <a:lstStyle/>
          <a:p>
            <a:pPr algn="l" eaLnBrk="1" hangingPunct="1"/>
            <a:r>
              <a:rPr lang="en-AU" altLang="en-US" sz="2800" dirty="0" smtClean="0"/>
              <a:t>What is a Related Trust	</a:t>
            </a:r>
          </a:p>
        </p:txBody>
      </p:sp>
      <p:sp>
        <p:nvSpPr>
          <p:cNvPr id="17411" name="Rectangle 3"/>
          <p:cNvSpPr>
            <a:spLocks noGrp="1" noChangeArrowheads="1"/>
          </p:cNvSpPr>
          <p:nvPr>
            <p:ph type="body" idx="1"/>
          </p:nvPr>
        </p:nvSpPr>
        <p:spPr/>
        <p:txBody>
          <a:bodyPr/>
          <a:lstStyle/>
          <a:p>
            <a:pPr eaLnBrk="1" hangingPunct="1">
              <a:buFont typeface="Wingdings" pitchFamily="2" charset="2"/>
              <a:buNone/>
            </a:pPr>
            <a:r>
              <a:rPr lang="en-AU" altLang="en-US" sz="2000" dirty="0" smtClean="0"/>
              <a:t>Section 10 of the SIS Act to include a trust that </a:t>
            </a:r>
            <a:r>
              <a:rPr lang="en-AU" altLang="en-US" sz="2000" b="1" dirty="0" smtClean="0">
                <a:solidFill>
                  <a:srgbClr val="FF0000"/>
                </a:solidFill>
              </a:rPr>
              <a:t>a member</a:t>
            </a:r>
            <a:r>
              <a:rPr lang="en-AU" altLang="en-US" sz="2000" dirty="0" smtClean="0"/>
              <a:t> or </a:t>
            </a:r>
            <a:r>
              <a:rPr lang="en-AU" altLang="en-US" sz="2000" b="1" dirty="0" smtClean="0">
                <a:solidFill>
                  <a:srgbClr val="FF0000"/>
                </a:solidFill>
              </a:rPr>
              <a:t>standard employer-sponsor</a:t>
            </a:r>
            <a:r>
              <a:rPr lang="en-AU" altLang="en-US" sz="2000" dirty="0" smtClean="0"/>
              <a:t> of the fund</a:t>
            </a:r>
            <a:r>
              <a:rPr lang="en-AU" altLang="en-US" sz="2000" b="1" dirty="0" smtClean="0">
                <a:solidFill>
                  <a:srgbClr val="FF0000"/>
                </a:solidFill>
              </a:rPr>
              <a:t> controls</a:t>
            </a:r>
            <a:r>
              <a:rPr lang="en-AU" altLang="en-US" sz="2000" dirty="0" smtClean="0"/>
              <a:t> within the meaning of section 70E of the SIS Act</a:t>
            </a:r>
          </a:p>
          <a:p>
            <a:pPr eaLnBrk="1" hangingPunct="1">
              <a:buFont typeface="Wingdings" pitchFamily="2" charset="2"/>
              <a:buNone/>
            </a:pPr>
            <a:endParaRPr lang="en-AU" altLang="en-US" sz="2000" dirty="0" smtClean="0"/>
          </a:p>
          <a:p>
            <a:pPr eaLnBrk="1" hangingPunct="1">
              <a:buFont typeface="Wingdings" pitchFamily="2" charset="2"/>
              <a:buNone/>
            </a:pPr>
            <a:r>
              <a:rPr lang="en-AU" altLang="en-US" sz="2000" dirty="0" smtClean="0"/>
              <a:t>If you </a:t>
            </a:r>
            <a:r>
              <a:rPr lang="en-AU" altLang="en-US" sz="2000" u="sng" dirty="0" smtClean="0">
                <a:solidFill>
                  <a:srgbClr val="FF0000"/>
                </a:solidFill>
              </a:rPr>
              <a:t>Control</a:t>
            </a:r>
            <a:r>
              <a:rPr lang="en-AU" altLang="en-US" sz="2000" dirty="0" smtClean="0"/>
              <a:t> a trust it becomes </a:t>
            </a:r>
            <a:r>
              <a:rPr lang="en-AU" altLang="en-US" sz="2000" dirty="0" smtClean="0"/>
              <a:t> a </a:t>
            </a:r>
            <a:r>
              <a:rPr lang="en-AU" altLang="en-US" sz="2000" u="sng" dirty="0" smtClean="0">
                <a:solidFill>
                  <a:srgbClr val="FF0000"/>
                </a:solidFill>
              </a:rPr>
              <a:t>Related Trust</a:t>
            </a:r>
          </a:p>
          <a:p>
            <a:pPr eaLnBrk="1" hangingPunct="1">
              <a:buFont typeface="Wingdings" pitchFamily="2" charset="2"/>
              <a:buNone/>
            </a:pPr>
            <a:r>
              <a:rPr lang="en-AU" alt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7544" y="404664"/>
            <a:ext cx="7924800" cy="1143000"/>
          </a:xfrm>
        </p:spPr>
        <p:txBody>
          <a:bodyPr>
            <a:normAutofit/>
          </a:bodyPr>
          <a:lstStyle/>
          <a:p>
            <a:r>
              <a:rPr lang="en-AU" altLang="en-US" sz="2800" dirty="0" smtClean="0">
                <a:solidFill>
                  <a:schemeClr val="tx1"/>
                </a:solidFill>
              </a:rPr>
              <a:t>“Control” if a Group (say member + Part 8 Associates)</a:t>
            </a:r>
            <a:endParaRPr lang="en-AU" altLang="en-US" sz="2800" dirty="0" smtClean="0"/>
          </a:p>
        </p:txBody>
      </p:sp>
      <p:sp>
        <p:nvSpPr>
          <p:cNvPr id="3" name="Content Placeholder 2"/>
          <p:cNvSpPr>
            <a:spLocks noGrp="1"/>
          </p:cNvSpPr>
          <p:nvPr>
            <p:ph idx="1"/>
          </p:nvPr>
        </p:nvSpPr>
        <p:spPr>
          <a:xfrm>
            <a:off x="395536" y="1916832"/>
            <a:ext cx="8229600" cy="4525963"/>
          </a:xfrm>
        </p:spPr>
        <p:txBody>
          <a:bodyPr/>
          <a:lstStyle/>
          <a:p>
            <a:pPr>
              <a:buFont typeface="Wingdings" pitchFamily="2" charset="2"/>
              <a:buNone/>
              <a:defRPr/>
            </a:pPr>
            <a:r>
              <a:rPr lang="en-AU" sz="2800" dirty="0" smtClean="0"/>
              <a:t>How is “Control” established :-</a:t>
            </a:r>
          </a:p>
          <a:p>
            <a:pPr lvl="1">
              <a:defRPr/>
            </a:pPr>
            <a:r>
              <a:rPr lang="en-AU" sz="2000" dirty="0" smtClean="0">
                <a:ea typeface="+mn-ea"/>
              </a:rPr>
              <a:t>entitled to </a:t>
            </a:r>
            <a:r>
              <a:rPr lang="en-AU" sz="2000" b="1" i="1" dirty="0" smtClean="0">
                <a:solidFill>
                  <a:srgbClr val="FF0000"/>
                </a:solidFill>
                <a:ea typeface="+mn-ea"/>
              </a:rPr>
              <a:t>more than 50% of capital or income</a:t>
            </a:r>
            <a:r>
              <a:rPr lang="en-AU" sz="2000" b="1" i="1" dirty="0" smtClean="0">
                <a:ea typeface="+mn-ea"/>
              </a:rPr>
              <a:t>; or</a:t>
            </a:r>
          </a:p>
          <a:p>
            <a:pPr lvl="1">
              <a:defRPr/>
            </a:pPr>
            <a:r>
              <a:rPr lang="en-AU" sz="2000" dirty="0" smtClean="0">
                <a:ea typeface="+mn-ea"/>
              </a:rPr>
              <a:t>Trustee accustomed or obliged to </a:t>
            </a:r>
            <a:r>
              <a:rPr lang="en-AU" sz="2000" dirty="0" smtClean="0">
                <a:solidFill>
                  <a:srgbClr val="FF0000"/>
                </a:solidFill>
                <a:ea typeface="+mn-ea"/>
              </a:rPr>
              <a:t>act in accordance with the Group’s directions</a:t>
            </a:r>
            <a:r>
              <a:rPr lang="en-AU" sz="2000" dirty="0" smtClean="0">
                <a:ea typeface="+mn-ea"/>
              </a:rPr>
              <a:t>; </a:t>
            </a:r>
            <a:r>
              <a:rPr lang="en-AU" sz="2000" b="1" i="1" dirty="0" smtClean="0">
                <a:ea typeface="+mn-ea"/>
              </a:rPr>
              <a:t>or</a:t>
            </a:r>
          </a:p>
          <a:p>
            <a:pPr lvl="1">
              <a:defRPr/>
            </a:pPr>
            <a:r>
              <a:rPr lang="en-AU" sz="2000" dirty="0" smtClean="0">
                <a:solidFill>
                  <a:srgbClr val="FF0000"/>
                </a:solidFill>
                <a:ea typeface="+mn-ea"/>
              </a:rPr>
              <a:t>Trustee can be removed </a:t>
            </a:r>
            <a:r>
              <a:rPr lang="en-AU" sz="2000" dirty="0" smtClean="0">
                <a:ea typeface="+mn-ea"/>
              </a:rPr>
              <a:t>or a new one appointed by the Group</a:t>
            </a:r>
          </a:p>
          <a:p>
            <a:pPr>
              <a:buFont typeface="Wingdings" pitchFamily="2" charset="2"/>
              <a:buNone/>
              <a:defRPr/>
            </a:pPr>
            <a:endParaRPr lang="en-A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l" eaLnBrk="1" hangingPunct="1"/>
            <a:r>
              <a:rPr lang="en-AU" sz="2800" dirty="0" smtClean="0"/>
              <a:t>Who is a related party</a:t>
            </a:r>
          </a:p>
        </p:txBody>
      </p:sp>
      <p:sp>
        <p:nvSpPr>
          <p:cNvPr id="21507" name="Content Placeholder 2"/>
          <p:cNvSpPr>
            <a:spLocks noGrp="1"/>
          </p:cNvSpPr>
          <p:nvPr>
            <p:ph idx="1"/>
          </p:nvPr>
        </p:nvSpPr>
        <p:spPr>
          <a:xfrm>
            <a:off x="395536" y="1412776"/>
            <a:ext cx="7693025" cy="4968552"/>
          </a:xfrm>
        </p:spPr>
        <p:txBody>
          <a:bodyPr>
            <a:normAutofit fontScale="92500" lnSpcReduction="20000"/>
          </a:bodyPr>
          <a:lstStyle/>
          <a:p>
            <a:pPr eaLnBrk="1" hangingPunct="1">
              <a:lnSpc>
                <a:spcPct val="120000"/>
              </a:lnSpc>
              <a:spcBef>
                <a:spcPts val="600"/>
              </a:spcBef>
              <a:buFont typeface="Wingdings" pitchFamily="2" charset="2"/>
              <a:buNone/>
            </a:pPr>
            <a:r>
              <a:rPr lang="en-AU" sz="2000" dirty="0" smtClean="0"/>
              <a:t>Section 70B of SIS Act – Part 8 Associates of Individuals</a:t>
            </a:r>
          </a:p>
          <a:p>
            <a:pPr eaLnBrk="1" hangingPunct="1">
              <a:lnSpc>
                <a:spcPct val="120000"/>
              </a:lnSpc>
              <a:spcBef>
                <a:spcPts val="600"/>
              </a:spcBef>
              <a:buFont typeface="Wingdings" pitchFamily="2" charset="2"/>
              <a:buNone/>
            </a:pPr>
            <a:r>
              <a:rPr lang="en-AU" sz="2000" dirty="0" smtClean="0"/>
              <a:t>(a)  </a:t>
            </a:r>
            <a:r>
              <a:rPr lang="en-AU" sz="2000" dirty="0" smtClean="0">
                <a:solidFill>
                  <a:srgbClr val="FF0000"/>
                </a:solidFill>
              </a:rPr>
              <a:t>a relative </a:t>
            </a:r>
            <a:r>
              <a:rPr lang="en-AU" sz="2000" dirty="0" smtClean="0"/>
              <a:t>of the primary entity;</a:t>
            </a:r>
          </a:p>
          <a:p>
            <a:pPr eaLnBrk="1" hangingPunct="1">
              <a:lnSpc>
                <a:spcPct val="120000"/>
              </a:lnSpc>
              <a:spcBef>
                <a:spcPts val="600"/>
              </a:spcBef>
              <a:buFont typeface="Wingdings" pitchFamily="2" charset="2"/>
              <a:buNone/>
            </a:pPr>
            <a:r>
              <a:rPr lang="en-AU" sz="2000" dirty="0" smtClean="0"/>
              <a:t> (b)  if the primary entity is a member of a superannuation fund with fewer than 5 members:</a:t>
            </a:r>
          </a:p>
          <a:p>
            <a:pPr eaLnBrk="1" hangingPunct="1">
              <a:lnSpc>
                <a:spcPct val="120000"/>
              </a:lnSpc>
              <a:spcBef>
                <a:spcPts val="600"/>
              </a:spcBef>
              <a:buFont typeface="Wingdings" pitchFamily="2" charset="2"/>
              <a:buNone/>
            </a:pPr>
            <a:r>
              <a:rPr lang="en-AU" sz="2000" dirty="0" smtClean="0"/>
              <a:t>       (</a:t>
            </a:r>
            <a:r>
              <a:rPr lang="en-AU" sz="2000" dirty="0" err="1" smtClean="0"/>
              <a:t>i</a:t>
            </a:r>
            <a:r>
              <a:rPr lang="en-AU" sz="2000" dirty="0" smtClean="0"/>
              <a:t>)  each other member of the fund; and</a:t>
            </a:r>
          </a:p>
          <a:p>
            <a:pPr eaLnBrk="1" hangingPunct="1">
              <a:lnSpc>
                <a:spcPct val="120000"/>
              </a:lnSpc>
              <a:spcBef>
                <a:spcPts val="600"/>
              </a:spcBef>
              <a:buFont typeface="Wingdings" pitchFamily="2" charset="2"/>
              <a:buNone/>
            </a:pPr>
            <a:r>
              <a:rPr lang="en-AU" sz="2000" dirty="0" smtClean="0"/>
              <a:t>       (ii)  if the fund is a single member self managed superannuation fund whose trustee is a company--each director of that company; and</a:t>
            </a:r>
          </a:p>
          <a:p>
            <a:pPr eaLnBrk="1" hangingPunct="1">
              <a:lnSpc>
                <a:spcPct val="120000"/>
              </a:lnSpc>
              <a:spcBef>
                <a:spcPts val="600"/>
              </a:spcBef>
              <a:buFont typeface="Wingdings" pitchFamily="2" charset="2"/>
              <a:buNone/>
            </a:pPr>
            <a:r>
              <a:rPr lang="en-AU" sz="2000" dirty="0" smtClean="0"/>
              <a:t>      (iii)  if the fund is a single member self managed superannuation fund whose trustees are individuals--those individuals;</a:t>
            </a:r>
          </a:p>
          <a:p>
            <a:pPr eaLnBrk="1" hangingPunct="1">
              <a:lnSpc>
                <a:spcPct val="120000"/>
              </a:lnSpc>
              <a:spcBef>
                <a:spcPts val="600"/>
              </a:spcBef>
              <a:buFont typeface="Wingdings" pitchFamily="2" charset="2"/>
              <a:buNone/>
            </a:pPr>
            <a:r>
              <a:rPr lang="en-AU" sz="2000" dirty="0" smtClean="0"/>
              <a:t>(C) </a:t>
            </a:r>
            <a:r>
              <a:rPr lang="en-AU" sz="2000" dirty="0" smtClean="0">
                <a:solidFill>
                  <a:srgbClr val="FF0000"/>
                </a:solidFill>
              </a:rPr>
              <a:t> a partner of the primary entity </a:t>
            </a:r>
            <a:r>
              <a:rPr lang="en-AU" sz="2000" dirty="0" smtClean="0"/>
              <a:t>or a partnership in which the primary entity is a partner;</a:t>
            </a:r>
          </a:p>
          <a:p>
            <a:pPr eaLnBrk="1" hangingPunct="1">
              <a:lnSpc>
                <a:spcPct val="120000"/>
              </a:lnSpc>
              <a:spcBef>
                <a:spcPts val="600"/>
              </a:spcBef>
              <a:buFont typeface="Wingdings" pitchFamily="2" charset="2"/>
              <a:buNone/>
            </a:pPr>
            <a:r>
              <a:rPr lang="en-AU" sz="2000" dirty="0" smtClean="0"/>
              <a:t>(d)  if a partner of the primary entity is an individual--the spouse or a child of that individual;</a:t>
            </a:r>
          </a:p>
          <a:p>
            <a:pPr eaLnBrk="1" hangingPunct="1">
              <a:buFont typeface="Wingdings" pitchFamily="2" charset="2"/>
              <a:buNone/>
            </a:pPr>
            <a:r>
              <a:rPr lang="en-AU" sz="1600" dirty="0" smtClean="0"/>
              <a:t>                     </a:t>
            </a:r>
            <a:br>
              <a:rPr lang="en-AU" sz="1600" dirty="0" smtClean="0"/>
            </a:br>
            <a:endParaRPr lang="en-AU" sz="16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algn="l" eaLnBrk="1" hangingPunct="1"/>
            <a:r>
              <a:rPr lang="en-AU" sz="2800" dirty="0" smtClean="0"/>
              <a:t>Who is a related party</a:t>
            </a:r>
          </a:p>
        </p:txBody>
      </p:sp>
      <p:sp>
        <p:nvSpPr>
          <p:cNvPr id="22531" name="Content Placeholder 2"/>
          <p:cNvSpPr>
            <a:spLocks noGrp="1"/>
          </p:cNvSpPr>
          <p:nvPr>
            <p:ph idx="1"/>
          </p:nvPr>
        </p:nvSpPr>
        <p:spPr/>
        <p:txBody>
          <a:bodyPr/>
          <a:lstStyle/>
          <a:p>
            <a:pPr eaLnBrk="1" hangingPunct="1">
              <a:buFont typeface="Wingdings" pitchFamily="2" charset="2"/>
              <a:buNone/>
            </a:pPr>
            <a:r>
              <a:rPr lang="en-AU" sz="1800" dirty="0" smtClean="0"/>
              <a:t>(e)  </a:t>
            </a:r>
            <a:r>
              <a:rPr lang="en-AU" sz="1800" dirty="0" smtClean="0">
                <a:solidFill>
                  <a:srgbClr val="FF0000"/>
                </a:solidFill>
              </a:rPr>
              <a:t>a trustee of a trust </a:t>
            </a:r>
            <a:r>
              <a:rPr lang="en-AU" sz="1800" dirty="0" smtClean="0"/>
              <a:t>(in the capacity of trustee of that trust), where the primary entity controls the trust;</a:t>
            </a:r>
          </a:p>
          <a:p>
            <a:pPr eaLnBrk="1" hangingPunct="1">
              <a:buFont typeface="Wingdings" pitchFamily="2" charset="2"/>
              <a:buNone/>
            </a:pPr>
            <a:endParaRPr lang="en-AU" sz="1800" dirty="0" smtClean="0"/>
          </a:p>
          <a:p>
            <a:pPr eaLnBrk="1" hangingPunct="1">
              <a:buFont typeface="Wingdings" pitchFamily="2" charset="2"/>
              <a:buNone/>
            </a:pPr>
            <a:r>
              <a:rPr lang="en-AU" sz="1800" dirty="0" smtClean="0"/>
              <a:t> (f)  </a:t>
            </a:r>
            <a:r>
              <a:rPr lang="en-AU" sz="1800" dirty="0" smtClean="0">
                <a:solidFill>
                  <a:srgbClr val="FF0000"/>
                </a:solidFill>
              </a:rPr>
              <a:t>a company that is sufficiently influenced </a:t>
            </a:r>
            <a:r>
              <a:rPr lang="en-AU" sz="1800" dirty="0" smtClean="0"/>
              <a:t>by, or in which a majority voting interest is held by:</a:t>
            </a:r>
          </a:p>
          <a:p>
            <a:pPr eaLnBrk="1" hangingPunct="1">
              <a:buFont typeface="Wingdings" pitchFamily="2" charset="2"/>
              <a:buNone/>
            </a:pPr>
            <a:r>
              <a:rPr lang="en-AU" sz="1800" dirty="0" smtClean="0"/>
              <a:t>       (</a:t>
            </a:r>
            <a:r>
              <a:rPr lang="en-AU" sz="1800" dirty="0" err="1" smtClean="0"/>
              <a:t>i</a:t>
            </a:r>
            <a:r>
              <a:rPr lang="en-AU" sz="1800" dirty="0" smtClean="0"/>
              <a:t>)  the primary entity; or</a:t>
            </a:r>
          </a:p>
          <a:p>
            <a:pPr eaLnBrk="1" hangingPunct="1">
              <a:buFont typeface="Wingdings" pitchFamily="2" charset="2"/>
              <a:buNone/>
            </a:pPr>
            <a:r>
              <a:rPr lang="en-AU" sz="1800" dirty="0" smtClean="0"/>
              <a:t>      (ii)  another entity that is a Part 8 associate of the primary entity because of another </a:t>
            </a:r>
            <a:r>
              <a:rPr lang="en-AU" sz="1800" u="sng" dirty="0" smtClean="0">
                <a:hlinkClick r:id="rId2"/>
              </a:rPr>
              <a:t>paragraph</a:t>
            </a:r>
            <a:r>
              <a:rPr lang="en-AU" sz="1800" dirty="0" smtClean="0"/>
              <a:t> of this section or because of another application of this </a:t>
            </a:r>
            <a:r>
              <a:rPr lang="en-AU" sz="1800" u="sng" dirty="0" smtClean="0">
                <a:hlinkClick r:id="rId2"/>
              </a:rPr>
              <a:t>paragraph</a:t>
            </a:r>
            <a:r>
              <a:rPr lang="en-AU" sz="1800" dirty="0" smtClean="0"/>
              <a:t>; or</a:t>
            </a:r>
          </a:p>
          <a:p>
            <a:pPr eaLnBrk="1" hangingPunct="1">
              <a:buFont typeface="Wingdings" pitchFamily="2" charset="2"/>
              <a:buNone/>
            </a:pPr>
            <a:r>
              <a:rPr lang="en-AU" sz="1800" dirty="0" smtClean="0"/>
              <a:t>      (iii)  2 or more entities covered by the preceding subparagraphs.</a:t>
            </a:r>
          </a:p>
          <a:p>
            <a:pPr eaLnBrk="1" hangingPunct="1">
              <a:buFont typeface="Wingdings" pitchFamily="2" charset="2"/>
              <a:buNone/>
            </a:pPr>
            <a:endParaRPr lang="en-AU" sz="1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l" eaLnBrk="1" hangingPunct="1"/>
            <a:r>
              <a:rPr lang="en-AU" sz="2800" dirty="0" smtClean="0"/>
              <a:t>Who is a related party</a:t>
            </a:r>
          </a:p>
        </p:txBody>
      </p:sp>
      <p:sp>
        <p:nvSpPr>
          <p:cNvPr id="23555" name="Content Placeholder 2"/>
          <p:cNvSpPr>
            <a:spLocks noGrp="1"/>
          </p:cNvSpPr>
          <p:nvPr>
            <p:ph idx="1"/>
          </p:nvPr>
        </p:nvSpPr>
        <p:spPr/>
        <p:txBody>
          <a:bodyPr/>
          <a:lstStyle/>
          <a:p>
            <a:pPr eaLnBrk="1" hangingPunct="1">
              <a:buFont typeface="Wingdings" pitchFamily="2" charset="2"/>
              <a:buNone/>
            </a:pPr>
            <a:r>
              <a:rPr lang="en-AU" sz="2000" dirty="0" smtClean="0"/>
              <a:t>SECT 70C Part 8 associates of companies</a:t>
            </a:r>
          </a:p>
          <a:p>
            <a:pPr eaLnBrk="1" hangingPunct="1">
              <a:buFont typeface="Wingdings" pitchFamily="2" charset="2"/>
              <a:buNone/>
            </a:pPr>
            <a:r>
              <a:rPr lang="en-AU" sz="2000" dirty="0" smtClean="0"/>
              <a:t>SECT 70D Part 8 associates of partnerships</a:t>
            </a:r>
          </a:p>
          <a:p>
            <a:pPr eaLnBrk="1" hangingPunct="1">
              <a:buFont typeface="Wingdings" pitchFamily="2" charset="2"/>
              <a:buNone/>
            </a:pPr>
            <a:endParaRPr lang="en-AU" sz="2000" dirty="0" smtClean="0"/>
          </a:p>
          <a:p>
            <a:pPr eaLnBrk="1" hangingPunct="1">
              <a:buFont typeface="Wingdings" pitchFamily="2" charset="2"/>
              <a:buNone/>
            </a:pPr>
            <a:r>
              <a:rPr lang="en-AU" sz="2000" dirty="0" smtClean="0"/>
              <a:t>SECT 70E Meanings of terms used in sections 70B, 70C and 70D</a:t>
            </a:r>
          </a:p>
          <a:p>
            <a:pPr eaLnBrk="1" hangingPunct="1"/>
            <a:endParaRPr lang="en-AU"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683568" y="332656"/>
            <a:ext cx="8229600" cy="1143000"/>
          </a:xfrm>
        </p:spPr>
        <p:txBody>
          <a:bodyPr>
            <a:normAutofit/>
          </a:bodyPr>
          <a:lstStyle/>
          <a:p>
            <a:pPr algn="l" eaLnBrk="1" hangingPunct="1"/>
            <a:r>
              <a:rPr lang="en-AU" altLang="en-US" sz="2800" dirty="0" smtClean="0"/>
              <a:t>What </a:t>
            </a:r>
            <a:r>
              <a:rPr lang="en-AU" altLang="en-US" sz="2800" dirty="0" smtClean="0"/>
              <a:t>is the meaning of control</a:t>
            </a:r>
          </a:p>
        </p:txBody>
      </p:sp>
      <p:sp>
        <p:nvSpPr>
          <p:cNvPr id="16387" name="Rectangle 3"/>
          <p:cNvSpPr>
            <a:spLocks noGrp="1" noChangeArrowheads="1"/>
          </p:cNvSpPr>
          <p:nvPr>
            <p:ph type="body" idx="1"/>
          </p:nvPr>
        </p:nvSpPr>
        <p:spPr>
          <a:xfrm>
            <a:off x="755576" y="1484784"/>
            <a:ext cx="7693025" cy="4495800"/>
          </a:xfrm>
        </p:spPr>
        <p:txBody>
          <a:bodyPr>
            <a:normAutofit lnSpcReduction="10000"/>
          </a:bodyPr>
          <a:lstStyle/>
          <a:p>
            <a:pPr marL="0" indent="0" eaLnBrk="1" hangingPunct="1">
              <a:lnSpc>
                <a:spcPct val="80000"/>
              </a:lnSpc>
              <a:buFont typeface="Wingdings" pitchFamily="2" charset="2"/>
              <a:buNone/>
            </a:pPr>
            <a:r>
              <a:rPr lang="en-AU" altLang="en-US" sz="2400" dirty="0" smtClean="0"/>
              <a:t>An entity will control a trust are outlined in section 70E(2) of the SIS Act. </a:t>
            </a:r>
            <a:r>
              <a:rPr lang="en-AU" altLang="en-US" sz="2400" dirty="0" smtClean="0"/>
              <a:t>These </a:t>
            </a:r>
            <a:r>
              <a:rPr lang="en-AU" altLang="en-US" sz="2400" dirty="0" smtClean="0"/>
              <a:t>include where: </a:t>
            </a:r>
          </a:p>
          <a:p>
            <a:pPr eaLnBrk="1" hangingPunct="1">
              <a:lnSpc>
                <a:spcPct val="80000"/>
              </a:lnSpc>
              <a:buFont typeface="Wingdings" pitchFamily="2" charset="2"/>
              <a:buNone/>
            </a:pPr>
            <a:endParaRPr lang="en-AU" altLang="en-US" sz="1800" dirty="0" smtClean="0"/>
          </a:p>
          <a:p>
            <a:pPr eaLnBrk="1" hangingPunct="1">
              <a:spcBef>
                <a:spcPts val="1200"/>
              </a:spcBef>
            </a:pPr>
            <a:r>
              <a:rPr lang="en-AU" altLang="en-US" sz="1800" dirty="0" smtClean="0"/>
              <a:t>A group in relation to the entity has a fixed entitlement to </a:t>
            </a:r>
            <a:r>
              <a:rPr lang="en-AU" altLang="en-US" sz="1800" b="1" dirty="0" smtClean="0">
                <a:solidFill>
                  <a:srgbClr val="FF0000"/>
                </a:solidFill>
              </a:rPr>
              <a:t>more than 50% of the capital or income</a:t>
            </a:r>
            <a:r>
              <a:rPr lang="en-AU" altLang="en-US" sz="1800" dirty="0" smtClean="0"/>
              <a:t> of the trust, or </a:t>
            </a:r>
          </a:p>
          <a:p>
            <a:pPr eaLnBrk="1" hangingPunct="1">
              <a:spcBef>
                <a:spcPts val="1200"/>
              </a:spcBef>
            </a:pPr>
            <a:r>
              <a:rPr lang="en-AU" altLang="en-US" sz="1800" dirty="0" smtClean="0"/>
              <a:t>The trustee of the trust, or a </a:t>
            </a:r>
            <a:r>
              <a:rPr lang="en-AU" altLang="en-US" sz="1800" b="1" dirty="0" smtClean="0">
                <a:solidFill>
                  <a:srgbClr val="FF0000"/>
                </a:solidFill>
              </a:rPr>
              <a:t>majority of the trustees of the trust</a:t>
            </a:r>
            <a:r>
              <a:rPr lang="en-AU" altLang="en-US" sz="1800" dirty="0" smtClean="0"/>
              <a:t>, is accustomed or under an obligation (whether formal or informal), or might reasonably be expected, </a:t>
            </a:r>
            <a:r>
              <a:rPr lang="en-AU" altLang="en-US" sz="1800" b="1" dirty="0" smtClean="0">
                <a:solidFill>
                  <a:srgbClr val="FF0000"/>
                </a:solidFill>
              </a:rPr>
              <a:t>to act in accordance with the directions, instructions or wishes of a group</a:t>
            </a:r>
            <a:r>
              <a:rPr lang="en-AU" altLang="en-US" sz="1800" dirty="0" smtClean="0"/>
              <a:t> in relation to the entity  (communicated directly or through interposed companies, partnerships or trusts), or </a:t>
            </a:r>
          </a:p>
          <a:p>
            <a:pPr eaLnBrk="1" hangingPunct="1">
              <a:spcBef>
                <a:spcPts val="1200"/>
              </a:spcBef>
            </a:pPr>
            <a:r>
              <a:rPr lang="en-AU" altLang="en-US" sz="1800" dirty="0" smtClean="0"/>
              <a:t>A group in relation to the entity is able to </a:t>
            </a:r>
            <a:r>
              <a:rPr lang="en-AU" altLang="en-US" sz="1800" b="1" dirty="0" smtClean="0">
                <a:solidFill>
                  <a:srgbClr val="FF0000"/>
                </a:solidFill>
              </a:rPr>
              <a:t>remove or appoint the trustee</a:t>
            </a:r>
            <a:r>
              <a:rPr lang="en-AU" altLang="en-US" sz="1800" dirty="0" smtClean="0"/>
              <a:t>, or a majority of the trustees, of the trust. </a:t>
            </a:r>
          </a:p>
          <a:p>
            <a:pPr eaLnBrk="1" hangingPunct="1">
              <a:lnSpc>
                <a:spcPct val="80000"/>
              </a:lnSpc>
              <a:buFont typeface="Wingdings" pitchFamily="2" charset="2"/>
              <a:buNone/>
            </a:pPr>
            <a:endParaRPr lang="en-AU" altLang="en-US" sz="1800" dirty="0" smtClean="0"/>
          </a:p>
          <a:p>
            <a:pPr marL="0" indent="0" eaLnBrk="1" hangingPunct="1">
              <a:lnSpc>
                <a:spcPct val="80000"/>
              </a:lnSpc>
              <a:buFont typeface="Wingdings" pitchFamily="2" charset="2"/>
              <a:buNone/>
            </a:pPr>
            <a:r>
              <a:rPr lang="en-AU" altLang="en-US" sz="1800" b="1" dirty="0" smtClean="0">
                <a:solidFill>
                  <a:srgbClr val="FF0000"/>
                </a:solidFill>
              </a:rPr>
              <a:t>A group</a:t>
            </a:r>
            <a:r>
              <a:rPr lang="en-AU" altLang="en-US" sz="1800" dirty="0" smtClean="0"/>
              <a:t> in relation to an entity is further defined to include the entity </a:t>
            </a:r>
            <a:r>
              <a:rPr lang="en-AU" altLang="en-US" sz="1800" b="1" dirty="0" smtClean="0">
                <a:solidFill>
                  <a:srgbClr val="FF0000"/>
                </a:solidFill>
              </a:rPr>
              <a:t>acting alone, or together</a:t>
            </a:r>
            <a:r>
              <a:rPr lang="en-AU" altLang="en-US" sz="1800" dirty="0" smtClean="0"/>
              <a:t> with one or more of their associates, or two or more associates of the entity acting alone or together.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normAutofit/>
          </a:bodyPr>
          <a:lstStyle/>
          <a:p>
            <a:pPr algn="l" eaLnBrk="1" hangingPunct="1"/>
            <a:r>
              <a:rPr lang="en-AU" altLang="en-US" sz="2800" dirty="0" smtClean="0"/>
              <a:t>Non- controlled </a:t>
            </a:r>
            <a:r>
              <a:rPr lang="en-AU" altLang="en-US" sz="2800" dirty="0" smtClean="0"/>
              <a:t>- non related Unit </a:t>
            </a:r>
            <a:r>
              <a:rPr lang="en-AU" altLang="en-US" sz="2800" dirty="0" smtClean="0"/>
              <a:t>Trust</a:t>
            </a:r>
          </a:p>
        </p:txBody>
      </p:sp>
      <p:sp>
        <p:nvSpPr>
          <p:cNvPr id="18435" name="Text Box 4"/>
          <p:cNvSpPr txBox="1">
            <a:spLocks noChangeArrowheads="1"/>
          </p:cNvSpPr>
          <p:nvPr/>
        </p:nvSpPr>
        <p:spPr bwMode="auto">
          <a:xfrm>
            <a:off x="2771775" y="3789363"/>
            <a:ext cx="1543050" cy="366712"/>
          </a:xfrm>
          <a:prstGeom prst="rect">
            <a:avLst/>
          </a:prstGeom>
          <a:solidFill>
            <a:srgbClr val="FF0000"/>
          </a:solidFill>
          <a:ln w="9525">
            <a:noFill/>
            <a:miter lim="800000"/>
            <a:headEnd/>
            <a:tailEnd/>
          </a:ln>
        </p:spPr>
        <p:txBody>
          <a:bodyPr wrap="none">
            <a:spAutoFit/>
          </a:bodyPr>
          <a:lstStyle/>
          <a:p>
            <a:pPr eaLnBrk="1" hangingPunct="1"/>
            <a:r>
              <a:rPr lang="en-AU" altLang="en-US">
                <a:solidFill>
                  <a:schemeClr val="bg1"/>
                </a:solidFill>
              </a:rPr>
              <a:t>UNIT TRUST</a:t>
            </a:r>
          </a:p>
        </p:txBody>
      </p:sp>
      <p:pic>
        <p:nvPicPr>
          <p:cNvPr id="18436" name="Picture 5" descr="Picture14"/>
          <p:cNvPicPr>
            <a:picLocks noChangeAspect="1" noChangeArrowheads="1"/>
          </p:cNvPicPr>
          <p:nvPr/>
        </p:nvPicPr>
        <p:blipFill>
          <a:blip r:embed="rId2" cstate="print"/>
          <a:srcRect/>
          <a:stretch>
            <a:fillRect/>
          </a:stretch>
        </p:blipFill>
        <p:spPr bwMode="auto">
          <a:xfrm>
            <a:off x="827088" y="4941888"/>
            <a:ext cx="865187" cy="1079500"/>
          </a:xfrm>
          <a:prstGeom prst="rect">
            <a:avLst/>
          </a:prstGeom>
          <a:noFill/>
          <a:ln w="9525">
            <a:noFill/>
            <a:miter lim="800000"/>
            <a:headEnd/>
            <a:tailEnd/>
          </a:ln>
        </p:spPr>
      </p:pic>
      <p:pic>
        <p:nvPicPr>
          <p:cNvPr id="18437" name="Picture 8" descr="Picture14"/>
          <p:cNvPicPr>
            <a:picLocks noChangeAspect="1" noChangeArrowheads="1"/>
          </p:cNvPicPr>
          <p:nvPr/>
        </p:nvPicPr>
        <p:blipFill>
          <a:blip r:embed="rId2" cstate="print"/>
          <a:srcRect/>
          <a:stretch>
            <a:fillRect/>
          </a:stretch>
        </p:blipFill>
        <p:spPr bwMode="auto">
          <a:xfrm>
            <a:off x="827088" y="3500438"/>
            <a:ext cx="865187" cy="1079500"/>
          </a:xfrm>
          <a:prstGeom prst="rect">
            <a:avLst/>
          </a:prstGeom>
          <a:noFill/>
          <a:ln w="9525">
            <a:noFill/>
            <a:miter lim="800000"/>
            <a:headEnd/>
            <a:tailEnd/>
          </a:ln>
        </p:spPr>
      </p:pic>
      <p:pic>
        <p:nvPicPr>
          <p:cNvPr id="18438" name="Picture 9" descr="Picture14"/>
          <p:cNvPicPr>
            <a:picLocks noChangeAspect="1" noChangeArrowheads="1"/>
          </p:cNvPicPr>
          <p:nvPr/>
        </p:nvPicPr>
        <p:blipFill>
          <a:blip r:embed="rId2" cstate="print"/>
          <a:srcRect/>
          <a:stretch>
            <a:fillRect/>
          </a:stretch>
        </p:blipFill>
        <p:spPr bwMode="auto">
          <a:xfrm>
            <a:off x="899592" y="1988840"/>
            <a:ext cx="865187" cy="1079500"/>
          </a:xfrm>
          <a:prstGeom prst="rect">
            <a:avLst/>
          </a:prstGeom>
          <a:noFill/>
          <a:ln w="9525">
            <a:noFill/>
            <a:miter lim="800000"/>
            <a:headEnd/>
            <a:tailEnd/>
          </a:ln>
        </p:spPr>
      </p:pic>
      <p:sp>
        <p:nvSpPr>
          <p:cNvPr id="18439" name="Line 10"/>
          <p:cNvSpPr>
            <a:spLocks noChangeShapeType="1"/>
          </p:cNvSpPr>
          <p:nvPr/>
        </p:nvSpPr>
        <p:spPr bwMode="auto">
          <a:xfrm flipV="1">
            <a:off x="1763713" y="4221163"/>
            <a:ext cx="863600" cy="936625"/>
          </a:xfrm>
          <a:prstGeom prst="line">
            <a:avLst/>
          </a:prstGeom>
          <a:noFill/>
          <a:ln w="76200">
            <a:solidFill>
              <a:srgbClr val="FF0000"/>
            </a:solidFill>
            <a:round/>
            <a:headEnd/>
            <a:tailEnd type="triangle" w="med" len="med"/>
          </a:ln>
        </p:spPr>
        <p:txBody>
          <a:bodyPr/>
          <a:lstStyle/>
          <a:p>
            <a:endParaRPr lang="en-AU"/>
          </a:p>
        </p:txBody>
      </p:sp>
      <p:sp>
        <p:nvSpPr>
          <p:cNvPr id="18440" name="Line 11"/>
          <p:cNvSpPr>
            <a:spLocks noChangeShapeType="1"/>
          </p:cNvSpPr>
          <p:nvPr/>
        </p:nvSpPr>
        <p:spPr bwMode="auto">
          <a:xfrm flipV="1">
            <a:off x="1692275" y="4076700"/>
            <a:ext cx="935038" cy="0"/>
          </a:xfrm>
          <a:prstGeom prst="line">
            <a:avLst/>
          </a:prstGeom>
          <a:noFill/>
          <a:ln w="76200">
            <a:solidFill>
              <a:srgbClr val="FF0000"/>
            </a:solidFill>
            <a:round/>
            <a:headEnd/>
            <a:tailEnd type="triangle" w="med" len="med"/>
          </a:ln>
        </p:spPr>
        <p:txBody>
          <a:bodyPr/>
          <a:lstStyle/>
          <a:p>
            <a:endParaRPr lang="en-AU"/>
          </a:p>
        </p:txBody>
      </p:sp>
      <p:sp>
        <p:nvSpPr>
          <p:cNvPr id="18441" name="Line 12"/>
          <p:cNvSpPr>
            <a:spLocks noChangeShapeType="1"/>
          </p:cNvSpPr>
          <p:nvPr/>
        </p:nvSpPr>
        <p:spPr bwMode="auto">
          <a:xfrm>
            <a:off x="1619250" y="3141663"/>
            <a:ext cx="1081088" cy="792162"/>
          </a:xfrm>
          <a:prstGeom prst="line">
            <a:avLst/>
          </a:prstGeom>
          <a:noFill/>
          <a:ln w="76200">
            <a:solidFill>
              <a:srgbClr val="FF0000"/>
            </a:solidFill>
            <a:round/>
            <a:headEnd/>
            <a:tailEnd type="triangle" w="med" len="med"/>
          </a:ln>
        </p:spPr>
        <p:txBody>
          <a:bodyPr/>
          <a:lstStyle/>
          <a:p>
            <a:endParaRPr lang="en-AU"/>
          </a:p>
        </p:txBody>
      </p:sp>
      <p:sp>
        <p:nvSpPr>
          <p:cNvPr id="18442" name="Text Box 13"/>
          <p:cNvSpPr txBox="1">
            <a:spLocks noChangeArrowheads="1"/>
          </p:cNvSpPr>
          <p:nvPr/>
        </p:nvSpPr>
        <p:spPr bwMode="auto">
          <a:xfrm>
            <a:off x="5292725" y="2565400"/>
            <a:ext cx="2755900" cy="3416300"/>
          </a:xfrm>
          <a:prstGeom prst="rect">
            <a:avLst/>
          </a:prstGeom>
          <a:noFill/>
          <a:ln w="9525">
            <a:noFill/>
            <a:miter lim="800000"/>
            <a:headEnd/>
            <a:tailEnd/>
          </a:ln>
        </p:spPr>
        <p:txBody>
          <a:bodyPr>
            <a:spAutoFit/>
          </a:bodyPr>
          <a:lstStyle/>
          <a:p>
            <a:pPr eaLnBrk="1" hangingPunct="1"/>
            <a:r>
              <a:rPr lang="en-AU" altLang="en-US"/>
              <a:t>Each unit holder </a:t>
            </a:r>
            <a:endParaRPr lang="en-AU" altLang="en-US" b="1">
              <a:solidFill>
                <a:srgbClr val="FF0000"/>
              </a:solidFill>
            </a:endParaRPr>
          </a:p>
          <a:p>
            <a:pPr eaLnBrk="1" hangingPunct="1"/>
            <a:r>
              <a:rPr lang="en-AU" altLang="en-US" b="1"/>
              <a:t>Holds </a:t>
            </a:r>
            <a:r>
              <a:rPr lang="en-AU" altLang="en-US" b="1">
                <a:solidFill>
                  <a:srgbClr val="FF0000"/>
                </a:solidFill>
              </a:rPr>
              <a:t>less than 50% interest in the trust</a:t>
            </a:r>
            <a:r>
              <a:rPr lang="en-AU" altLang="en-US"/>
              <a:t>, </a:t>
            </a:r>
          </a:p>
          <a:p>
            <a:pPr eaLnBrk="1" hangingPunct="1"/>
            <a:endParaRPr lang="en-AU" altLang="en-US"/>
          </a:p>
          <a:p>
            <a:pPr eaLnBrk="1" hangingPunct="1"/>
            <a:r>
              <a:rPr lang="en-AU" altLang="en-US" b="1">
                <a:solidFill>
                  <a:srgbClr val="FF0000"/>
                </a:solidFill>
              </a:rPr>
              <a:t>None of the Trustees of 3 SMSF are Related Parties</a:t>
            </a:r>
          </a:p>
          <a:p>
            <a:pPr eaLnBrk="1" hangingPunct="1"/>
            <a:endParaRPr lang="en-AU" altLang="en-US"/>
          </a:p>
          <a:p>
            <a:pPr eaLnBrk="1" hangingPunct="1"/>
            <a:r>
              <a:rPr lang="en-AU" altLang="en-US"/>
              <a:t>The </a:t>
            </a:r>
            <a:r>
              <a:rPr lang="en-AU" altLang="en-US" b="1">
                <a:solidFill>
                  <a:srgbClr val="FF0000"/>
                </a:solidFill>
              </a:rPr>
              <a:t>Trustee of the Unit Trust cannot be controlled </a:t>
            </a:r>
            <a:r>
              <a:rPr lang="en-AU" altLang="en-US"/>
              <a:t>by any one particular group</a:t>
            </a:r>
          </a:p>
        </p:txBody>
      </p:sp>
      <p:cxnSp>
        <p:nvCxnSpPr>
          <p:cNvPr id="12" name="Straight Connector 11"/>
          <p:cNvCxnSpPr>
            <a:stCxn id="18435" idx="0"/>
          </p:cNvCxnSpPr>
          <p:nvPr/>
        </p:nvCxnSpPr>
        <p:spPr>
          <a:xfrm rot="16200000" flipV="1">
            <a:off x="3161506" y="3407570"/>
            <a:ext cx="720725" cy="42862"/>
          </a:xfrm>
          <a:prstGeom prst="line">
            <a:avLst/>
          </a:prstGeom>
        </p:spPr>
        <p:style>
          <a:lnRef idx="3">
            <a:schemeClr val="accent4"/>
          </a:lnRef>
          <a:fillRef idx="0">
            <a:schemeClr val="accent4"/>
          </a:fillRef>
          <a:effectRef idx="2">
            <a:schemeClr val="accent4"/>
          </a:effectRef>
          <a:fontRef idx="minor">
            <a:schemeClr val="tx1"/>
          </a:fontRef>
        </p:style>
      </p:cxnSp>
      <p:sp>
        <p:nvSpPr>
          <p:cNvPr id="14" name="Rectangle 13"/>
          <p:cNvSpPr/>
          <p:nvPr/>
        </p:nvSpPr>
        <p:spPr>
          <a:xfrm>
            <a:off x="3000375" y="2643188"/>
            <a:ext cx="107156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dirty="0"/>
              <a:t>Trustee</a:t>
            </a:r>
          </a:p>
        </p:txBody>
      </p:sp>
      <p:sp>
        <p:nvSpPr>
          <p:cNvPr id="13" name="TextBox 12"/>
          <p:cNvSpPr txBox="1"/>
          <p:nvPr/>
        </p:nvSpPr>
        <p:spPr>
          <a:xfrm>
            <a:off x="683568" y="2996952"/>
            <a:ext cx="897490" cy="369332"/>
          </a:xfrm>
          <a:prstGeom prst="rect">
            <a:avLst/>
          </a:prstGeom>
          <a:noFill/>
        </p:spPr>
        <p:txBody>
          <a:bodyPr wrap="none" rtlCol="0">
            <a:spAutoFit/>
          </a:bodyPr>
          <a:lstStyle/>
          <a:p>
            <a:r>
              <a:rPr lang="en-AU" dirty="0" smtClean="0"/>
              <a:t>Entity 1</a:t>
            </a:r>
            <a:endParaRPr lang="en-AU" dirty="0"/>
          </a:p>
        </p:txBody>
      </p:sp>
      <p:sp>
        <p:nvSpPr>
          <p:cNvPr id="15" name="TextBox 14"/>
          <p:cNvSpPr txBox="1"/>
          <p:nvPr/>
        </p:nvSpPr>
        <p:spPr>
          <a:xfrm>
            <a:off x="611560" y="4509120"/>
            <a:ext cx="897490" cy="369332"/>
          </a:xfrm>
          <a:prstGeom prst="rect">
            <a:avLst/>
          </a:prstGeom>
          <a:noFill/>
        </p:spPr>
        <p:txBody>
          <a:bodyPr wrap="none" rtlCol="0">
            <a:spAutoFit/>
          </a:bodyPr>
          <a:lstStyle/>
          <a:p>
            <a:r>
              <a:rPr lang="en-AU" dirty="0" smtClean="0"/>
              <a:t>Entity 2</a:t>
            </a:r>
            <a:endParaRPr lang="en-AU" dirty="0"/>
          </a:p>
        </p:txBody>
      </p:sp>
      <p:sp>
        <p:nvSpPr>
          <p:cNvPr id="16" name="TextBox 15"/>
          <p:cNvSpPr txBox="1"/>
          <p:nvPr/>
        </p:nvSpPr>
        <p:spPr>
          <a:xfrm>
            <a:off x="755576" y="5949280"/>
            <a:ext cx="699230" cy="369332"/>
          </a:xfrm>
          <a:prstGeom prst="rect">
            <a:avLst/>
          </a:prstGeom>
          <a:noFill/>
        </p:spPr>
        <p:txBody>
          <a:bodyPr wrap="none" rtlCol="0">
            <a:spAutoFit/>
          </a:bodyPr>
          <a:lstStyle/>
          <a:p>
            <a:r>
              <a:rPr lang="en-AU" dirty="0" smtClean="0"/>
              <a:t>SMSF</a:t>
            </a:r>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Audio</a:t>
            </a:r>
            <a:endParaRPr lang="en-AU" sz="2800" dirty="0"/>
          </a:p>
        </p:txBody>
      </p:sp>
      <p:pic>
        <p:nvPicPr>
          <p:cNvPr id="4" name="Content Placeholder 3" descr="go to webinar 2 (1).jpg"/>
          <p:cNvPicPr>
            <a:picLocks noGrp="1" noChangeAspect="1"/>
          </p:cNvPicPr>
          <p:nvPr>
            <p:ph idx="1"/>
          </p:nvPr>
        </p:nvPicPr>
        <p:blipFill>
          <a:blip r:embed="rId2" cstate="print"/>
          <a:stretch>
            <a:fillRect/>
          </a:stretch>
        </p:blipFill>
        <p:spPr>
          <a:xfrm>
            <a:off x="5600700" y="1905000"/>
            <a:ext cx="1598896" cy="4127500"/>
          </a:xfrm>
        </p:spPr>
      </p:pic>
      <p:sp>
        <p:nvSpPr>
          <p:cNvPr id="6" name="TextBox 5"/>
          <p:cNvSpPr txBox="1"/>
          <p:nvPr/>
        </p:nvSpPr>
        <p:spPr>
          <a:xfrm>
            <a:off x="1143000" y="2590800"/>
            <a:ext cx="3982372" cy="1600438"/>
          </a:xfrm>
          <a:prstGeom prst="rect">
            <a:avLst/>
          </a:prstGeom>
          <a:noFill/>
        </p:spPr>
        <p:txBody>
          <a:bodyPr wrap="none" rtlCol="0">
            <a:spAutoFit/>
          </a:bodyPr>
          <a:lstStyle/>
          <a:p>
            <a:r>
              <a:rPr lang="en-AU" sz="2000" dirty="0" smtClean="0"/>
              <a:t>If Computer sound is not audio able</a:t>
            </a:r>
          </a:p>
          <a:p>
            <a:endParaRPr lang="en-AU" sz="2000" dirty="0" smtClean="0"/>
          </a:p>
          <a:p>
            <a:pPr marL="342900" indent="-342900">
              <a:buFont typeface="+mj-lt"/>
              <a:buAutoNum type="arabicPeriod"/>
            </a:pPr>
            <a:r>
              <a:rPr lang="en-AU" sz="2000" dirty="0" smtClean="0"/>
              <a:t>Phone the number on your panel</a:t>
            </a:r>
          </a:p>
          <a:p>
            <a:pPr marL="342900" indent="-342900">
              <a:buFont typeface="+mj-lt"/>
              <a:buAutoNum type="arabicPeriod"/>
            </a:pPr>
            <a:r>
              <a:rPr lang="en-AU" sz="2000" dirty="0" smtClean="0"/>
              <a:t>Enter Access Code</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normAutofit/>
          </a:bodyPr>
          <a:lstStyle/>
          <a:p>
            <a:pPr algn="l" eaLnBrk="1" hangingPunct="1"/>
            <a:r>
              <a:rPr lang="en-AU" altLang="en-US" sz="2800" dirty="0" smtClean="0"/>
              <a:t>Non- controlled </a:t>
            </a:r>
            <a:r>
              <a:rPr lang="en-AU" altLang="en-US" sz="2800" dirty="0" smtClean="0"/>
              <a:t>- non related Unit </a:t>
            </a:r>
            <a:r>
              <a:rPr lang="en-AU" altLang="en-US" sz="2800" dirty="0" smtClean="0"/>
              <a:t>Trust</a:t>
            </a:r>
          </a:p>
        </p:txBody>
      </p:sp>
      <p:sp>
        <p:nvSpPr>
          <p:cNvPr id="18435" name="Text Box 4"/>
          <p:cNvSpPr txBox="1">
            <a:spLocks noChangeArrowheads="1"/>
          </p:cNvSpPr>
          <p:nvPr/>
        </p:nvSpPr>
        <p:spPr bwMode="auto">
          <a:xfrm>
            <a:off x="2771775" y="3789363"/>
            <a:ext cx="1543050" cy="366712"/>
          </a:xfrm>
          <a:prstGeom prst="rect">
            <a:avLst/>
          </a:prstGeom>
          <a:solidFill>
            <a:srgbClr val="FF0000"/>
          </a:solidFill>
          <a:ln w="9525">
            <a:noFill/>
            <a:miter lim="800000"/>
            <a:headEnd/>
            <a:tailEnd/>
          </a:ln>
        </p:spPr>
        <p:txBody>
          <a:bodyPr wrap="none">
            <a:spAutoFit/>
          </a:bodyPr>
          <a:lstStyle/>
          <a:p>
            <a:pPr eaLnBrk="1" hangingPunct="1"/>
            <a:r>
              <a:rPr lang="en-AU" altLang="en-US">
                <a:solidFill>
                  <a:schemeClr val="bg1"/>
                </a:solidFill>
              </a:rPr>
              <a:t>UNIT TRUST</a:t>
            </a:r>
          </a:p>
        </p:txBody>
      </p:sp>
      <p:pic>
        <p:nvPicPr>
          <p:cNvPr id="18437" name="Picture 8" descr="Picture14"/>
          <p:cNvPicPr>
            <a:picLocks noChangeAspect="1" noChangeArrowheads="1"/>
          </p:cNvPicPr>
          <p:nvPr/>
        </p:nvPicPr>
        <p:blipFill>
          <a:blip r:embed="rId2" cstate="print"/>
          <a:srcRect/>
          <a:stretch>
            <a:fillRect/>
          </a:stretch>
        </p:blipFill>
        <p:spPr bwMode="auto">
          <a:xfrm>
            <a:off x="755576" y="3861048"/>
            <a:ext cx="865187" cy="1079500"/>
          </a:xfrm>
          <a:prstGeom prst="rect">
            <a:avLst/>
          </a:prstGeom>
          <a:noFill/>
          <a:ln w="9525">
            <a:noFill/>
            <a:miter lim="800000"/>
            <a:headEnd/>
            <a:tailEnd/>
          </a:ln>
        </p:spPr>
      </p:pic>
      <p:pic>
        <p:nvPicPr>
          <p:cNvPr id="18438" name="Picture 9" descr="Picture14"/>
          <p:cNvPicPr>
            <a:picLocks noChangeAspect="1" noChangeArrowheads="1"/>
          </p:cNvPicPr>
          <p:nvPr/>
        </p:nvPicPr>
        <p:blipFill>
          <a:blip r:embed="rId2" cstate="print"/>
          <a:srcRect/>
          <a:stretch>
            <a:fillRect/>
          </a:stretch>
        </p:blipFill>
        <p:spPr bwMode="auto">
          <a:xfrm>
            <a:off x="827088" y="2349500"/>
            <a:ext cx="865187" cy="1079500"/>
          </a:xfrm>
          <a:prstGeom prst="rect">
            <a:avLst/>
          </a:prstGeom>
          <a:noFill/>
          <a:ln w="9525">
            <a:noFill/>
            <a:miter lim="800000"/>
            <a:headEnd/>
            <a:tailEnd/>
          </a:ln>
        </p:spPr>
      </p:pic>
      <p:sp>
        <p:nvSpPr>
          <p:cNvPr id="18440" name="Line 11"/>
          <p:cNvSpPr>
            <a:spLocks noChangeShapeType="1"/>
          </p:cNvSpPr>
          <p:nvPr/>
        </p:nvSpPr>
        <p:spPr bwMode="auto">
          <a:xfrm flipV="1">
            <a:off x="1692275" y="4076700"/>
            <a:ext cx="935038" cy="0"/>
          </a:xfrm>
          <a:prstGeom prst="line">
            <a:avLst/>
          </a:prstGeom>
          <a:noFill/>
          <a:ln w="76200">
            <a:solidFill>
              <a:srgbClr val="FF0000"/>
            </a:solidFill>
            <a:round/>
            <a:headEnd/>
            <a:tailEnd type="triangle" w="med" len="med"/>
          </a:ln>
        </p:spPr>
        <p:txBody>
          <a:bodyPr/>
          <a:lstStyle/>
          <a:p>
            <a:endParaRPr lang="en-AU"/>
          </a:p>
        </p:txBody>
      </p:sp>
      <p:sp>
        <p:nvSpPr>
          <p:cNvPr id="18441" name="Line 12"/>
          <p:cNvSpPr>
            <a:spLocks noChangeShapeType="1"/>
          </p:cNvSpPr>
          <p:nvPr/>
        </p:nvSpPr>
        <p:spPr bwMode="auto">
          <a:xfrm>
            <a:off x="1619250" y="3141663"/>
            <a:ext cx="1081088" cy="792162"/>
          </a:xfrm>
          <a:prstGeom prst="line">
            <a:avLst/>
          </a:prstGeom>
          <a:noFill/>
          <a:ln w="76200">
            <a:solidFill>
              <a:srgbClr val="FF0000"/>
            </a:solidFill>
            <a:round/>
            <a:headEnd/>
            <a:tailEnd type="triangle" w="med" len="med"/>
          </a:ln>
        </p:spPr>
        <p:txBody>
          <a:bodyPr/>
          <a:lstStyle/>
          <a:p>
            <a:endParaRPr lang="en-AU"/>
          </a:p>
        </p:txBody>
      </p:sp>
      <p:sp>
        <p:nvSpPr>
          <p:cNvPr id="18442" name="Text Box 13"/>
          <p:cNvSpPr txBox="1">
            <a:spLocks noChangeArrowheads="1"/>
          </p:cNvSpPr>
          <p:nvPr/>
        </p:nvSpPr>
        <p:spPr bwMode="auto">
          <a:xfrm>
            <a:off x="5292725" y="2565400"/>
            <a:ext cx="2755900" cy="3416300"/>
          </a:xfrm>
          <a:prstGeom prst="rect">
            <a:avLst/>
          </a:prstGeom>
          <a:noFill/>
          <a:ln w="9525">
            <a:noFill/>
            <a:miter lim="800000"/>
            <a:headEnd/>
            <a:tailEnd/>
          </a:ln>
        </p:spPr>
        <p:txBody>
          <a:bodyPr>
            <a:spAutoFit/>
          </a:bodyPr>
          <a:lstStyle/>
          <a:p>
            <a:pPr eaLnBrk="1" hangingPunct="1"/>
            <a:r>
              <a:rPr lang="en-AU" altLang="en-US"/>
              <a:t>Each unit holder </a:t>
            </a:r>
            <a:endParaRPr lang="en-AU" altLang="en-US" b="1">
              <a:solidFill>
                <a:srgbClr val="FF0000"/>
              </a:solidFill>
            </a:endParaRPr>
          </a:p>
          <a:p>
            <a:pPr eaLnBrk="1" hangingPunct="1"/>
            <a:r>
              <a:rPr lang="en-AU" altLang="en-US" b="1"/>
              <a:t>Holds </a:t>
            </a:r>
            <a:r>
              <a:rPr lang="en-AU" altLang="en-US" b="1">
                <a:solidFill>
                  <a:srgbClr val="FF0000"/>
                </a:solidFill>
              </a:rPr>
              <a:t>less than 50% interest in the trust</a:t>
            </a:r>
            <a:r>
              <a:rPr lang="en-AU" altLang="en-US"/>
              <a:t>, </a:t>
            </a:r>
          </a:p>
          <a:p>
            <a:pPr eaLnBrk="1" hangingPunct="1"/>
            <a:endParaRPr lang="en-AU" altLang="en-US"/>
          </a:p>
          <a:p>
            <a:pPr eaLnBrk="1" hangingPunct="1"/>
            <a:r>
              <a:rPr lang="en-AU" altLang="en-US" b="1">
                <a:solidFill>
                  <a:srgbClr val="FF0000"/>
                </a:solidFill>
              </a:rPr>
              <a:t>None of the Trustees of 3 SMSF are Related Parties</a:t>
            </a:r>
          </a:p>
          <a:p>
            <a:pPr eaLnBrk="1" hangingPunct="1"/>
            <a:endParaRPr lang="en-AU" altLang="en-US"/>
          </a:p>
          <a:p>
            <a:pPr eaLnBrk="1" hangingPunct="1"/>
            <a:r>
              <a:rPr lang="en-AU" altLang="en-US"/>
              <a:t>The </a:t>
            </a:r>
            <a:r>
              <a:rPr lang="en-AU" altLang="en-US" b="1">
                <a:solidFill>
                  <a:srgbClr val="FF0000"/>
                </a:solidFill>
              </a:rPr>
              <a:t>Trustee of the Unit Trust cannot be controlled </a:t>
            </a:r>
            <a:r>
              <a:rPr lang="en-AU" altLang="en-US"/>
              <a:t>by any one particular group</a:t>
            </a:r>
          </a:p>
        </p:txBody>
      </p:sp>
      <p:cxnSp>
        <p:nvCxnSpPr>
          <p:cNvPr id="12" name="Straight Connector 11"/>
          <p:cNvCxnSpPr>
            <a:stCxn id="18435" idx="0"/>
          </p:cNvCxnSpPr>
          <p:nvPr/>
        </p:nvCxnSpPr>
        <p:spPr>
          <a:xfrm rot="16200000" flipV="1">
            <a:off x="3161506" y="3407570"/>
            <a:ext cx="720725" cy="42862"/>
          </a:xfrm>
          <a:prstGeom prst="line">
            <a:avLst/>
          </a:prstGeom>
        </p:spPr>
        <p:style>
          <a:lnRef idx="3">
            <a:schemeClr val="accent4"/>
          </a:lnRef>
          <a:fillRef idx="0">
            <a:schemeClr val="accent4"/>
          </a:fillRef>
          <a:effectRef idx="2">
            <a:schemeClr val="accent4"/>
          </a:effectRef>
          <a:fontRef idx="minor">
            <a:schemeClr val="tx1"/>
          </a:fontRef>
        </p:style>
      </p:cxnSp>
      <p:sp>
        <p:nvSpPr>
          <p:cNvPr id="14" name="Rectangle 13"/>
          <p:cNvSpPr/>
          <p:nvPr/>
        </p:nvSpPr>
        <p:spPr>
          <a:xfrm>
            <a:off x="3000375" y="2643188"/>
            <a:ext cx="1071563"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AU" dirty="0"/>
              <a:t>Trustee</a:t>
            </a:r>
          </a:p>
        </p:txBody>
      </p:sp>
      <p:sp>
        <p:nvSpPr>
          <p:cNvPr id="13" name="TextBox 12"/>
          <p:cNvSpPr txBox="1"/>
          <p:nvPr/>
        </p:nvSpPr>
        <p:spPr>
          <a:xfrm>
            <a:off x="1979712" y="3068960"/>
            <a:ext cx="583814" cy="369332"/>
          </a:xfrm>
          <a:prstGeom prst="rect">
            <a:avLst/>
          </a:prstGeom>
          <a:noFill/>
        </p:spPr>
        <p:txBody>
          <a:bodyPr wrap="none" rtlCol="0">
            <a:spAutoFit/>
          </a:bodyPr>
          <a:lstStyle/>
          <a:p>
            <a:r>
              <a:rPr lang="en-AU" dirty="0" smtClean="0"/>
              <a:t>50%</a:t>
            </a:r>
            <a:endParaRPr lang="en-AU" dirty="0"/>
          </a:p>
        </p:txBody>
      </p:sp>
      <p:sp>
        <p:nvSpPr>
          <p:cNvPr id="15" name="TextBox 14"/>
          <p:cNvSpPr txBox="1"/>
          <p:nvPr/>
        </p:nvSpPr>
        <p:spPr>
          <a:xfrm>
            <a:off x="1763688" y="4221088"/>
            <a:ext cx="583814" cy="369332"/>
          </a:xfrm>
          <a:prstGeom prst="rect">
            <a:avLst/>
          </a:prstGeom>
          <a:noFill/>
        </p:spPr>
        <p:txBody>
          <a:bodyPr wrap="none" rtlCol="0">
            <a:spAutoFit/>
          </a:bodyPr>
          <a:lstStyle/>
          <a:p>
            <a:r>
              <a:rPr lang="en-AU" dirty="0" smtClean="0"/>
              <a:t>50%</a:t>
            </a:r>
            <a:endParaRPr lang="en-AU" dirty="0"/>
          </a:p>
        </p:txBody>
      </p:sp>
      <p:sp>
        <p:nvSpPr>
          <p:cNvPr id="16" name="TextBox 15"/>
          <p:cNvSpPr txBox="1"/>
          <p:nvPr/>
        </p:nvSpPr>
        <p:spPr>
          <a:xfrm>
            <a:off x="683568" y="3356992"/>
            <a:ext cx="897490" cy="369332"/>
          </a:xfrm>
          <a:prstGeom prst="rect">
            <a:avLst/>
          </a:prstGeom>
          <a:noFill/>
        </p:spPr>
        <p:txBody>
          <a:bodyPr wrap="none" rtlCol="0">
            <a:spAutoFit/>
          </a:bodyPr>
          <a:lstStyle/>
          <a:p>
            <a:r>
              <a:rPr lang="en-AU" dirty="0" smtClean="0"/>
              <a:t>Entity 1</a:t>
            </a:r>
            <a:endParaRPr lang="en-AU" dirty="0"/>
          </a:p>
        </p:txBody>
      </p:sp>
      <p:sp>
        <p:nvSpPr>
          <p:cNvPr id="17" name="TextBox 16"/>
          <p:cNvSpPr txBox="1"/>
          <p:nvPr/>
        </p:nvSpPr>
        <p:spPr>
          <a:xfrm>
            <a:off x="827584" y="4869160"/>
            <a:ext cx="897490" cy="369332"/>
          </a:xfrm>
          <a:prstGeom prst="rect">
            <a:avLst/>
          </a:prstGeom>
          <a:noFill/>
        </p:spPr>
        <p:txBody>
          <a:bodyPr wrap="none" rtlCol="0">
            <a:spAutoFit/>
          </a:bodyPr>
          <a:lstStyle/>
          <a:p>
            <a:r>
              <a:rPr lang="en-AU" dirty="0" smtClean="0"/>
              <a:t>Entity 2</a:t>
            </a: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normAutofit/>
          </a:bodyPr>
          <a:lstStyle/>
          <a:p>
            <a:pPr algn="l" eaLnBrk="1" hangingPunct="1"/>
            <a:r>
              <a:rPr lang="en-AU" altLang="en-US" sz="2800" dirty="0" smtClean="0"/>
              <a:t>If there a relationship between various Unit Holders = </a:t>
            </a:r>
            <a:r>
              <a:rPr lang="en-AU" altLang="en-US" sz="2800" dirty="0" smtClean="0"/>
              <a:t>Unit Trust becomes a Related </a:t>
            </a:r>
            <a:r>
              <a:rPr lang="en-AU" altLang="en-US" sz="2800" dirty="0" smtClean="0"/>
              <a:t>Unit Trust</a:t>
            </a:r>
          </a:p>
        </p:txBody>
      </p:sp>
      <p:sp>
        <p:nvSpPr>
          <p:cNvPr id="19459" name="Text Box 3"/>
          <p:cNvSpPr txBox="1">
            <a:spLocks noChangeArrowheads="1"/>
          </p:cNvSpPr>
          <p:nvPr/>
        </p:nvSpPr>
        <p:spPr bwMode="auto">
          <a:xfrm>
            <a:off x="3276600" y="4149725"/>
            <a:ext cx="1543050" cy="366713"/>
          </a:xfrm>
          <a:prstGeom prst="rect">
            <a:avLst/>
          </a:prstGeom>
          <a:solidFill>
            <a:srgbClr val="FF0000"/>
          </a:solidFill>
          <a:ln w="9525">
            <a:noFill/>
            <a:miter lim="800000"/>
            <a:headEnd/>
            <a:tailEnd/>
          </a:ln>
        </p:spPr>
        <p:txBody>
          <a:bodyPr>
            <a:spAutoFit/>
          </a:bodyPr>
          <a:lstStyle/>
          <a:p>
            <a:pPr eaLnBrk="1" hangingPunct="1"/>
            <a:r>
              <a:rPr lang="en-AU" altLang="en-US">
                <a:solidFill>
                  <a:schemeClr val="bg1"/>
                </a:solidFill>
              </a:rPr>
              <a:t>UNIT TRUST</a:t>
            </a:r>
          </a:p>
        </p:txBody>
      </p:sp>
      <p:pic>
        <p:nvPicPr>
          <p:cNvPr id="19460" name="Picture 4" descr="Picture14"/>
          <p:cNvPicPr>
            <a:picLocks noChangeAspect="1" noChangeArrowheads="1"/>
          </p:cNvPicPr>
          <p:nvPr/>
        </p:nvPicPr>
        <p:blipFill>
          <a:blip r:embed="rId2" cstate="print"/>
          <a:srcRect/>
          <a:stretch>
            <a:fillRect/>
          </a:stretch>
        </p:blipFill>
        <p:spPr bwMode="auto">
          <a:xfrm>
            <a:off x="1187624" y="4941168"/>
            <a:ext cx="865188" cy="1079500"/>
          </a:xfrm>
          <a:prstGeom prst="rect">
            <a:avLst/>
          </a:prstGeom>
          <a:noFill/>
          <a:ln w="9525">
            <a:noFill/>
            <a:miter lim="800000"/>
            <a:headEnd/>
            <a:tailEnd/>
          </a:ln>
        </p:spPr>
      </p:pic>
      <p:pic>
        <p:nvPicPr>
          <p:cNvPr id="19461" name="Picture 7" descr="Picture14"/>
          <p:cNvPicPr>
            <a:picLocks noChangeAspect="1" noChangeArrowheads="1"/>
          </p:cNvPicPr>
          <p:nvPr/>
        </p:nvPicPr>
        <p:blipFill>
          <a:blip r:embed="rId2" cstate="print"/>
          <a:srcRect/>
          <a:stretch>
            <a:fillRect/>
          </a:stretch>
        </p:blipFill>
        <p:spPr bwMode="auto">
          <a:xfrm>
            <a:off x="683568" y="3501008"/>
            <a:ext cx="865188" cy="1079500"/>
          </a:xfrm>
          <a:prstGeom prst="rect">
            <a:avLst/>
          </a:prstGeom>
          <a:noFill/>
          <a:ln w="9525">
            <a:noFill/>
            <a:miter lim="800000"/>
            <a:headEnd/>
            <a:tailEnd/>
          </a:ln>
        </p:spPr>
      </p:pic>
      <p:pic>
        <p:nvPicPr>
          <p:cNvPr id="19462" name="Picture 8" descr="Picture14"/>
          <p:cNvPicPr>
            <a:picLocks noChangeAspect="1" noChangeArrowheads="1"/>
          </p:cNvPicPr>
          <p:nvPr/>
        </p:nvPicPr>
        <p:blipFill>
          <a:blip r:embed="rId2" cstate="print"/>
          <a:srcRect/>
          <a:stretch>
            <a:fillRect/>
          </a:stretch>
        </p:blipFill>
        <p:spPr bwMode="auto">
          <a:xfrm>
            <a:off x="1259632" y="1988840"/>
            <a:ext cx="865187" cy="1079500"/>
          </a:xfrm>
          <a:prstGeom prst="rect">
            <a:avLst/>
          </a:prstGeom>
          <a:noFill/>
          <a:ln w="9525">
            <a:noFill/>
            <a:miter lim="800000"/>
            <a:headEnd/>
            <a:tailEnd/>
          </a:ln>
        </p:spPr>
      </p:pic>
      <p:sp>
        <p:nvSpPr>
          <p:cNvPr id="19463" name="Line 9"/>
          <p:cNvSpPr>
            <a:spLocks noChangeShapeType="1"/>
          </p:cNvSpPr>
          <p:nvPr/>
        </p:nvSpPr>
        <p:spPr bwMode="auto">
          <a:xfrm flipV="1">
            <a:off x="2267744" y="4653135"/>
            <a:ext cx="864096" cy="792609"/>
          </a:xfrm>
          <a:prstGeom prst="line">
            <a:avLst/>
          </a:prstGeom>
          <a:noFill/>
          <a:ln w="76200">
            <a:solidFill>
              <a:srgbClr val="FF0000"/>
            </a:solidFill>
            <a:round/>
            <a:headEnd/>
            <a:tailEnd type="triangle" w="med" len="med"/>
          </a:ln>
        </p:spPr>
        <p:txBody>
          <a:bodyPr/>
          <a:lstStyle/>
          <a:p>
            <a:endParaRPr lang="en-AU"/>
          </a:p>
        </p:txBody>
      </p:sp>
      <p:sp>
        <p:nvSpPr>
          <p:cNvPr id="19464" name="Line 10"/>
          <p:cNvSpPr>
            <a:spLocks noChangeShapeType="1"/>
          </p:cNvSpPr>
          <p:nvPr/>
        </p:nvSpPr>
        <p:spPr bwMode="auto">
          <a:xfrm>
            <a:off x="1619250" y="4292600"/>
            <a:ext cx="1657350" cy="73025"/>
          </a:xfrm>
          <a:prstGeom prst="line">
            <a:avLst/>
          </a:prstGeom>
          <a:noFill/>
          <a:ln w="76200">
            <a:solidFill>
              <a:srgbClr val="FF0000"/>
            </a:solidFill>
            <a:round/>
            <a:headEnd/>
            <a:tailEnd type="triangle" w="med" len="med"/>
          </a:ln>
        </p:spPr>
        <p:txBody>
          <a:bodyPr/>
          <a:lstStyle/>
          <a:p>
            <a:endParaRPr lang="en-AU"/>
          </a:p>
        </p:txBody>
      </p:sp>
      <p:sp>
        <p:nvSpPr>
          <p:cNvPr id="19465" name="Line 11"/>
          <p:cNvSpPr>
            <a:spLocks noChangeShapeType="1"/>
          </p:cNvSpPr>
          <p:nvPr/>
        </p:nvSpPr>
        <p:spPr bwMode="auto">
          <a:xfrm>
            <a:off x="2051720" y="2924944"/>
            <a:ext cx="1152128" cy="1224136"/>
          </a:xfrm>
          <a:prstGeom prst="line">
            <a:avLst/>
          </a:prstGeom>
          <a:noFill/>
          <a:ln w="76200">
            <a:solidFill>
              <a:srgbClr val="FF0000"/>
            </a:solidFill>
            <a:round/>
            <a:headEnd/>
            <a:tailEnd type="triangle" w="med" len="med"/>
          </a:ln>
        </p:spPr>
        <p:txBody>
          <a:bodyPr/>
          <a:lstStyle/>
          <a:p>
            <a:endParaRPr lang="en-AU"/>
          </a:p>
        </p:txBody>
      </p:sp>
      <p:sp>
        <p:nvSpPr>
          <p:cNvPr id="19469" name="Text Box 16"/>
          <p:cNvSpPr txBox="1">
            <a:spLocks noChangeArrowheads="1"/>
          </p:cNvSpPr>
          <p:nvPr/>
        </p:nvSpPr>
        <p:spPr bwMode="auto">
          <a:xfrm>
            <a:off x="4788024" y="1484784"/>
            <a:ext cx="4140200" cy="5139869"/>
          </a:xfrm>
          <a:prstGeom prst="rect">
            <a:avLst/>
          </a:prstGeom>
          <a:noFill/>
          <a:ln w="9525">
            <a:noFill/>
            <a:miter lim="800000"/>
            <a:headEnd/>
            <a:tailEnd/>
          </a:ln>
        </p:spPr>
        <p:txBody>
          <a:bodyPr wrap="square">
            <a:spAutoFit/>
          </a:bodyPr>
          <a:lstStyle/>
          <a:p>
            <a:pPr eaLnBrk="1" hangingPunct="1">
              <a:spcBef>
                <a:spcPts val="600"/>
              </a:spcBef>
            </a:pPr>
            <a:r>
              <a:rPr lang="en-AU" altLang="en-US" dirty="0"/>
              <a:t>1. A </a:t>
            </a:r>
            <a:r>
              <a:rPr lang="en-AU" altLang="en-US" b="1" dirty="0">
                <a:solidFill>
                  <a:srgbClr val="FF0000"/>
                </a:solidFill>
              </a:rPr>
              <a:t>relative</a:t>
            </a:r>
            <a:r>
              <a:rPr lang="en-AU" altLang="en-US" dirty="0"/>
              <a:t> of a </a:t>
            </a:r>
            <a:r>
              <a:rPr lang="en-AU" altLang="en-US" dirty="0" smtClean="0"/>
              <a:t>member (E1 &amp; SMSF)</a:t>
            </a:r>
            <a:endParaRPr lang="en-AU" altLang="en-US" dirty="0"/>
          </a:p>
          <a:p>
            <a:pPr eaLnBrk="1" hangingPunct="1">
              <a:spcBef>
                <a:spcPts val="600"/>
              </a:spcBef>
            </a:pPr>
            <a:r>
              <a:rPr lang="en-AU" altLang="en-US" dirty="0"/>
              <a:t>2. The </a:t>
            </a:r>
            <a:r>
              <a:rPr lang="en-AU" altLang="en-US" b="1" dirty="0">
                <a:solidFill>
                  <a:srgbClr val="FF0000"/>
                </a:solidFill>
              </a:rPr>
              <a:t>other members</a:t>
            </a:r>
            <a:r>
              <a:rPr lang="en-AU" altLang="en-US" dirty="0"/>
              <a:t> of the SMSF </a:t>
            </a:r>
          </a:p>
          <a:p>
            <a:pPr eaLnBrk="1" hangingPunct="1">
              <a:spcBef>
                <a:spcPts val="600"/>
              </a:spcBef>
            </a:pPr>
            <a:r>
              <a:rPr lang="en-AU" altLang="en-US" dirty="0"/>
              <a:t>3. Non‑member director of a corporate trustee</a:t>
            </a:r>
          </a:p>
          <a:p>
            <a:pPr eaLnBrk="1" hangingPunct="1">
              <a:spcBef>
                <a:spcPts val="600"/>
              </a:spcBef>
            </a:pPr>
            <a:r>
              <a:rPr lang="en-AU" altLang="en-US" dirty="0"/>
              <a:t>4. A </a:t>
            </a:r>
            <a:r>
              <a:rPr lang="en-AU" altLang="en-US" b="1" dirty="0">
                <a:solidFill>
                  <a:srgbClr val="FF0000"/>
                </a:solidFill>
              </a:rPr>
              <a:t>partner</a:t>
            </a:r>
            <a:r>
              <a:rPr lang="en-AU" altLang="en-US" dirty="0"/>
              <a:t> (and their spouse and child) of a member</a:t>
            </a:r>
          </a:p>
          <a:p>
            <a:pPr eaLnBrk="1" hangingPunct="1">
              <a:spcBef>
                <a:spcPts val="600"/>
              </a:spcBef>
            </a:pPr>
            <a:r>
              <a:rPr lang="en-AU" altLang="en-US" dirty="0"/>
              <a:t>5. A trustee of a trust where the </a:t>
            </a:r>
            <a:r>
              <a:rPr lang="en-AU" altLang="en-US" b="1" dirty="0">
                <a:solidFill>
                  <a:srgbClr val="FF0000"/>
                </a:solidFill>
              </a:rPr>
              <a:t>member controls that trust</a:t>
            </a:r>
            <a:r>
              <a:rPr lang="en-AU" altLang="en-US" dirty="0"/>
              <a:t> </a:t>
            </a:r>
          </a:p>
          <a:p>
            <a:pPr eaLnBrk="1" hangingPunct="1">
              <a:spcBef>
                <a:spcPts val="600"/>
              </a:spcBef>
            </a:pPr>
            <a:r>
              <a:rPr lang="en-AU" altLang="en-US" b="1" dirty="0">
                <a:solidFill>
                  <a:srgbClr val="FF0000"/>
                </a:solidFill>
              </a:rPr>
              <a:t>6. A company</a:t>
            </a:r>
            <a:r>
              <a:rPr lang="en-AU" altLang="en-US" dirty="0"/>
              <a:t> that is sufficiently influenced by, or in which a </a:t>
            </a:r>
            <a:r>
              <a:rPr lang="en-AU" altLang="en-US" dirty="0">
                <a:solidFill>
                  <a:srgbClr val="FF0000"/>
                </a:solidFill>
              </a:rPr>
              <a:t>majority voting interest</a:t>
            </a:r>
            <a:r>
              <a:rPr lang="en-AU" altLang="en-US" dirty="0"/>
              <a:t> is held by: </a:t>
            </a:r>
          </a:p>
          <a:p>
            <a:pPr lvl="1" eaLnBrk="1" hangingPunct="1">
              <a:spcBef>
                <a:spcPts val="600"/>
              </a:spcBef>
              <a:buFontTx/>
              <a:buChar char="•"/>
            </a:pPr>
            <a:r>
              <a:rPr lang="en-AU" altLang="en-US" dirty="0"/>
              <a:t>a member </a:t>
            </a:r>
          </a:p>
          <a:p>
            <a:pPr lvl="1" eaLnBrk="1" hangingPunct="1">
              <a:spcBef>
                <a:spcPts val="600"/>
              </a:spcBef>
              <a:buFontTx/>
              <a:buChar char="•"/>
            </a:pPr>
            <a:r>
              <a:rPr lang="en-AU" altLang="en-US" dirty="0"/>
              <a:t>another entity that is an associate of the member </a:t>
            </a:r>
          </a:p>
          <a:p>
            <a:pPr lvl="1" eaLnBrk="1" hangingPunct="1">
              <a:spcBef>
                <a:spcPts val="600"/>
              </a:spcBef>
              <a:buFontTx/>
              <a:buChar char="•"/>
            </a:pPr>
            <a:r>
              <a:rPr lang="en-AU" altLang="en-US" dirty="0"/>
              <a:t>two or more associates of a member</a:t>
            </a:r>
          </a:p>
        </p:txBody>
      </p:sp>
      <p:sp>
        <p:nvSpPr>
          <p:cNvPr id="14" name="TextBox 13"/>
          <p:cNvSpPr txBox="1"/>
          <p:nvPr/>
        </p:nvSpPr>
        <p:spPr>
          <a:xfrm>
            <a:off x="2555776" y="3140968"/>
            <a:ext cx="583814" cy="369332"/>
          </a:xfrm>
          <a:prstGeom prst="rect">
            <a:avLst/>
          </a:prstGeom>
          <a:noFill/>
        </p:spPr>
        <p:txBody>
          <a:bodyPr wrap="none" rtlCol="0">
            <a:spAutoFit/>
          </a:bodyPr>
          <a:lstStyle/>
          <a:p>
            <a:r>
              <a:rPr lang="en-AU" dirty="0" smtClean="0"/>
              <a:t>20%</a:t>
            </a:r>
            <a:endParaRPr lang="en-AU" dirty="0"/>
          </a:p>
        </p:txBody>
      </p:sp>
      <p:sp>
        <p:nvSpPr>
          <p:cNvPr id="15" name="TextBox 14"/>
          <p:cNvSpPr txBox="1"/>
          <p:nvPr/>
        </p:nvSpPr>
        <p:spPr>
          <a:xfrm>
            <a:off x="2051720" y="3861048"/>
            <a:ext cx="583814" cy="369332"/>
          </a:xfrm>
          <a:prstGeom prst="rect">
            <a:avLst/>
          </a:prstGeom>
          <a:noFill/>
        </p:spPr>
        <p:txBody>
          <a:bodyPr wrap="none" rtlCol="0">
            <a:spAutoFit/>
          </a:bodyPr>
          <a:lstStyle/>
          <a:p>
            <a:r>
              <a:rPr lang="en-AU" dirty="0" smtClean="0"/>
              <a:t>40%</a:t>
            </a:r>
            <a:endParaRPr lang="en-AU" dirty="0"/>
          </a:p>
        </p:txBody>
      </p:sp>
      <p:sp>
        <p:nvSpPr>
          <p:cNvPr id="16" name="TextBox 15"/>
          <p:cNvSpPr txBox="1"/>
          <p:nvPr/>
        </p:nvSpPr>
        <p:spPr>
          <a:xfrm>
            <a:off x="2627784" y="5157192"/>
            <a:ext cx="583814" cy="369332"/>
          </a:xfrm>
          <a:prstGeom prst="rect">
            <a:avLst/>
          </a:prstGeom>
          <a:noFill/>
        </p:spPr>
        <p:txBody>
          <a:bodyPr wrap="none" rtlCol="0">
            <a:spAutoFit/>
          </a:bodyPr>
          <a:lstStyle/>
          <a:p>
            <a:r>
              <a:rPr lang="en-AU" dirty="0" smtClean="0"/>
              <a:t>40%</a:t>
            </a:r>
            <a:endParaRPr lang="en-AU" dirty="0"/>
          </a:p>
        </p:txBody>
      </p:sp>
      <p:sp>
        <p:nvSpPr>
          <p:cNvPr id="17" name="TextBox 16"/>
          <p:cNvSpPr txBox="1"/>
          <p:nvPr/>
        </p:nvSpPr>
        <p:spPr>
          <a:xfrm>
            <a:off x="1115616" y="3068960"/>
            <a:ext cx="897490" cy="369332"/>
          </a:xfrm>
          <a:prstGeom prst="rect">
            <a:avLst/>
          </a:prstGeom>
          <a:noFill/>
        </p:spPr>
        <p:txBody>
          <a:bodyPr wrap="none" rtlCol="0">
            <a:spAutoFit/>
          </a:bodyPr>
          <a:lstStyle/>
          <a:p>
            <a:r>
              <a:rPr lang="en-AU" dirty="0" smtClean="0"/>
              <a:t>Entity 1</a:t>
            </a:r>
            <a:endParaRPr lang="en-AU" dirty="0"/>
          </a:p>
        </p:txBody>
      </p:sp>
      <p:sp>
        <p:nvSpPr>
          <p:cNvPr id="18" name="TextBox 17"/>
          <p:cNvSpPr txBox="1"/>
          <p:nvPr/>
        </p:nvSpPr>
        <p:spPr>
          <a:xfrm>
            <a:off x="683568" y="4581128"/>
            <a:ext cx="897490" cy="369332"/>
          </a:xfrm>
          <a:prstGeom prst="rect">
            <a:avLst/>
          </a:prstGeom>
          <a:noFill/>
        </p:spPr>
        <p:txBody>
          <a:bodyPr wrap="none" rtlCol="0">
            <a:spAutoFit/>
          </a:bodyPr>
          <a:lstStyle/>
          <a:p>
            <a:r>
              <a:rPr lang="en-AU" dirty="0" smtClean="0"/>
              <a:t>Entity 2</a:t>
            </a:r>
            <a:endParaRPr lang="en-AU" dirty="0"/>
          </a:p>
        </p:txBody>
      </p:sp>
      <p:sp>
        <p:nvSpPr>
          <p:cNvPr id="19" name="TextBox 18"/>
          <p:cNvSpPr txBox="1"/>
          <p:nvPr/>
        </p:nvSpPr>
        <p:spPr>
          <a:xfrm>
            <a:off x="1187624" y="5949280"/>
            <a:ext cx="699230" cy="369332"/>
          </a:xfrm>
          <a:prstGeom prst="rect">
            <a:avLst/>
          </a:prstGeom>
          <a:noFill/>
        </p:spPr>
        <p:txBody>
          <a:bodyPr wrap="none" rtlCol="0">
            <a:spAutoFit/>
          </a:bodyPr>
          <a:lstStyle/>
          <a:p>
            <a:r>
              <a:rPr lang="en-AU" dirty="0" smtClean="0"/>
              <a:t>SMSF</a:t>
            </a:r>
            <a:endParaRPr lang="en-A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normAutofit/>
          </a:bodyPr>
          <a:lstStyle/>
          <a:p>
            <a:pPr algn="l" eaLnBrk="1" hangingPunct="1"/>
            <a:r>
              <a:rPr lang="en-AU" altLang="en-US" sz="2800" dirty="0" smtClean="0"/>
              <a:t>“Investment Example</a:t>
            </a:r>
            <a:r>
              <a:rPr lang="en-AU" altLang="en-US" sz="2800" dirty="0" smtClean="0"/>
              <a:t>”  </a:t>
            </a:r>
            <a:r>
              <a:rPr lang="en-AU" altLang="en-US" sz="2800" dirty="0" smtClean="0"/>
              <a:t>1 – Medical Centre</a:t>
            </a:r>
          </a:p>
        </p:txBody>
      </p:sp>
      <p:sp>
        <p:nvSpPr>
          <p:cNvPr id="20483" name="Text Box 3"/>
          <p:cNvSpPr txBox="1">
            <a:spLocks noChangeArrowheads="1"/>
          </p:cNvSpPr>
          <p:nvPr/>
        </p:nvSpPr>
        <p:spPr bwMode="auto">
          <a:xfrm>
            <a:off x="2771775" y="4149725"/>
            <a:ext cx="1543050" cy="366713"/>
          </a:xfrm>
          <a:prstGeom prst="rect">
            <a:avLst/>
          </a:prstGeom>
          <a:solidFill>
            <a:srgbClr val="FF0000"/>
          </a:solidFill>
          <a:ln w="9525">
            <a:noFill/>
            <a:miter lim="800000"/>
            <a:headEnd/>
            <a:tailEnd/>
          </a:ln>
        </p:spPr>
        <p:txBody>
          <a:bodyPr wrap="none">
            <a:spAutoFit/>
          </a:bodyPr>
          <a:lstStyle/>
          <a:p>
            <a:pPr eaLnBrk="1" hangingPunct="1"/>
            <a:r>
              <a:rPr lang="en-AU" altLang="en-US">
                <a:solidFill>
                  <a:schemeClr val="bg1"/>
                </a:solidFill>
              </a:rPr>
              <a:t>UNIT TRUST</a:t>
            </a:r>
          </a:p>
        </p:txBody>
      </p:sp>
      <p:pic>
        <p:nvPicPr>
          <p:cNvPr id="20484" name="Picture 4" descr="Picture14"/>
          <p:cNvPicPr>
            <a:picLocks noChangeAspect="1" noChangeArrowheads="1"/>
          </p:cNvPicPr>
          <p:nvPr/>
        </p:nvPicPr>
        <p:blipFill>
          <a:blip r:embed="rId2" cstate="print"/>
          <a:srcRect/>
          <a:stretch>
            <a:fillRect/>
          </a:stretch>
        </p:blipFill>
        <p:spPr bwMode="auto">
          <a:xfrm>
            <a:off x="827088" y="5373688"/>
            <a:ext cx="865187" cy="1079500"/>
          </a:xfrm>
          <a:prstGeom prst="rect">
            <a:avLst/>
          </a:prstGeom>
          <a:noFill/>
          <a:ln w="9525">
            <a:noFill/>
            <a:miter lim="800000"/>
            <a:headEnd/>
            <a:tailEnd/>
          </a:ln>
        </p:spPr>
      </p:pic>
      <p:pic>
        <p:nvPicPr>
          <p:cNvPr id="20485" name="Picture 5" descr="find-work-tour-page-1-image-5"/>
          <p:cNvPicPr>
            <a:picLocks noChangeAspect="1" noChangeArrowheads="1"/>
          </p:cNvPicPr>
          <p:nvPr/>
        </p:nvPicPr>
        <p:blipFill>
          <a:blip r:embed="rId3" cstate="print"/>
          <a:srcRect/>
          <a:stretch>
            <a:fillRect/>
          </a:stretch>
        </p:blipFill>
        <p:spPr bwMode="auto">
          <a:xfrm>
            <a:off x="3203575" y="5705475"/>
            <a:ext cx="857250" cy="1152525"/>
          </a:xfrm>
          <a:prstGeom prst="rect">
            <a:avLst/>
          </a:prstGeom>
          <a:noFill/>
          <a:ln w="9525">
            <a:noFill/>
            <a:miter lim="800000"/>
            <a:headEnd/>
            <a:tailEnd/>
          </a:ln>
        </p:spPr>
      </p:pic>
      <p:sp>
        <p:nvSpPr>
          <p:cNvPr id="20486" name="Line 6"/>
          <p:cNvSpPr>
            <a:spLocks noChangeShapeType="1"/>
          </p:cNvSpPr>
          <p:nvPr/>
        </p:nvSpPr>
        <p:spPr bwMode="auto">
          <a:xfrm flipH="1" flipV="1">
            <a:off x="3563938" y="4508500"/>
            <a:ext cx="0" cy="1079500"/>
          </a:xfrm>
          <a:prstGeom prst="line">
            <a:avLst/>
          </a:prstGeom>
          <a:noFill/>
          <a:ln w="76200">
            <a:solidFill>
              <a:srgbClr val="FF0000"/>
            </a:solidFill>
            <a:round/>
            <a:headEnd/>
            <a:tailEnd type="triangle" w="med" len="med"/>
          </a:ln>
        </p:spPr>
        <p:txBody>
          <a:bodyPr/>
          <a:lstStyle/>
          <a:p>
            <a:endParaRPr lang="en-AU"/>
          </a:p>
        </p:txBody>
      </p:sp>
      <p:pic>
        <p:nvPicPr>
          <p:cNvPr id="20487" name="Picture 7" descr="Picture14"/>
          <p:cNvPicPr>
            <a:picLocks noChangeAspect="1" noChangeArrowheads="1"/>
          </p:cNvPicPr>
          <p:nvPr/>
        </p:nvPicPr>
        <p:blipFill>
          <a:blip r:embed="rId2" cstate="print"/>
          <a:srcRect/>
          <a:stretch>
            <a:fillRect/>
          </a:stretch>
        </p:blipFill>
        <p:spPr bwMode="auto">
          <a:xfrm>
            <a:off x="827088" y="3933825"/>
            <a:ext cx="865187" cy="1079500"/>
          </a:xfrm>
          <a:prstGeom prst="rect">
            <a:avLst/>
          </a:prstGeom>
          <a:noFill/>
          <a:ln w="9525">
            <a:noFill/>
            <a:miter lim="800000"/>
            <a:headEnd/>
            <a:tailEnd/>
          </a:ln>
        </p:spPr>
      </p:pic>
      <p:pic>
        <p:nvPicPr>
          <p:cNvPr id="20488" name="Picture 8" descr="Picture14"/>
          <p:cNvPicPr>
            <a:picLocks noChangeAspect="1" noChangeArrowheads="1"/>
          </p:cNvPicPr>
          <p:nvPr/>
        </p:nvPicPr>
        <p:blipFill>
          <a:blip r:embed="rId2" cstate="print"/>
          <a:srcRect/>
          <a:stretch>
            <a:fillRect/>
          </a:stretch>
        </p:blipFill>
        <p:spPr bwMode="auto">
          <a:xfrm>
            <a:off x="827088" y="2349500"/>
            <a:ext cx="865187" cy="1079500"/>
          </a:xfrm>
          <a:prstGeom prst="rect">
            <a:avLst/>
          </a:prstGeom>
          <a:noFill/>
          <a:ln w="9525">
            <a:noFill/>
            <a:miter lim="800000"/>
            <a:headEnd/>
            <a:tailEnd/>
          </a:ln>
        </p:spPr>
      </p:pic>
      <p:sp>
        <p:nvSpPr>
          <p:cNvPr id="20489" name="Line 9"/>
          <p:cNvSpPr>
            <a:spLocks noChangeShapeType="1"/>
          </p:cNvSpPr>
          <p:nvPr/>
        </p:nvSpPr>
        <p:spPr bwMode="auto">
          <a:xfrm flipV="1">
            <a:off x="1835150" y="4581525"/>
            <a:ext cx="863600" cy="936625"/>
          </a:xfrm>
          <a:prstGeom prst="line">
            <a:avLst/>
          </a:prstGeom>
          <a:noFill/>
          <a:ln w="76200">
            <a:solidFill>
              <a:srgbClr val="FF0000"/>
            </a:solidFill>
            <a:round/>
            <a:headEnd/>
            <a:tailEnd type="triangle" w="med" len="med"/>
          </a:ln>
        </p:spPr>
        <p:txBody>
          <a:bodyPr/>
          <a:lstStyle/>
          <a:p>
            <a:endParaRPr lang="en-AU"/>
          </a:p>
        </p:txBody>
      </p:sp>
      <p:sp>
        <p:nvSpPr>
          <p:cNvPr id="20490" name="Line 10"/>
          <p:cNvSpPr>
            <a:spLocks noChangeShapeType="1"/>
          </p:cNvSpPr>
          <p:nvPr/>
        </p:nvSpPr>
        <p:spPr bwMode="auto">
          <a:xfrm flipV="1">
            <a:off x="1763713" y="4365625"/>
            <a:ext cx="935037" cy="0"/>
          </a:xfrm>
          <a:prstGeom prst="line">
            <a:avLst/>
          </a:prstGeom>
          <a:noFill/>
          <a:ln w="76200">
            <a:solidFill>
              <a:srgbClr val="FF0000"/>
            </a:solidFill>
            <a:round/>
            <a:headEnd/>
            <a:tailEnd type="triangle" w="med" len="med"/>
          </a:ln>
        </p:spPr>
        <p:txBody>
          <a:bodyPr/>
          <a:lstStyle/>
          <a:p>
            <a:endParaRPr lang="en-AU"/>
          </a:p>
        </p:txBody>
      </p:sp>
      <p:sp>
        <p:nvSpPr>
          <p:cNvPr id="20491" name="Line 11"/>
          <p:cNvSpPr>
            <a:spLocks noChangeShapeType="1"/>
          </p:cNvSpPr>
          <p:nvPr/>
        </p:nvSpPr>
        <p:spPr bwMode="auto">
          <a:xfrm>
            <a:off x="1619250" y="3357563"/>
            <a:ext cx="1081088" cy="792162"/>
          </a:xfrm>
          <a:prstGeom prst="line">
            <a:avLst/>
          </a:prstGeom>
          <a:noFill/>
          <a:ln w="76200">
            <a:solidFill>
              <a:srgbClr val="FF0000"/>
            </a:solidFill>
            <a:round/>
            <a:headEnd/>
            <a:tailEnd type="triangle" w="med" len="med"/>
          </a:ln>
        </p:spPr>
        <p:txBody>
          <a:bodyPr/>
          <a:lstStyle/>
          <a:p>
            <a:endParaRPr lang="en-AU"/>
          </a:p>
        </p:txBody>
      </p:sp>
      <p:pic>
        <p:nvPicPr>
          <p:cNvPr id="20492" name="Picture 13" descr="bubbleW183"/>
          <p:cNvPicPr>
            <a:picLocks noChangeAspect="1" noChangeArrowheads="1"/>
          </p:cNvPicPr>
          <p:nvPr/>
        </p:nvPicPr>
        <p:blipFill>
          <a:blip r:embed="rId4" cstate="print"/>
          <a:srcRect/>
          <a:stretch>
            <a:fillRect/>
          </a:stretch>
        </p:blipFill>
        <p:spPr bwMode="auto">
          <a:xfrm>
            <a:off x="5364163" y="3716338"/>
            <a:ext cx="865187" cy="990600"/>
          </a:xfrm>
          <a:prstGeom prst="rect">
            <a:avLst/>
          </a:prstGeom>
          <a:noFill/>
          <a:ln w="9525">
            <a:noFill/>
            <a:miter lim="800000"/>
            <a:headEnd/>
            <a:tailEnd/>
          </a:ln>
        </p:spPr>
      </p:pic>
      <p:sp>
        <p:nvSpPr>
          <p:cNvPr id="20493" name="Line 14"/>
          <p:cNvSpPr>
            <a:spLocks noChangeShapeType="1"/>
          </p:cNvSpPr>
          <p:nvPr/>
        </p:nvSpPr>
        <p:spPr bwMode="auto">
          <a:xfrm flipV="1">
            <a:off x="4427538" y="4292600"/>
            <a:ext cx="935037" cy="0"/>
          </a:xfrm>
          <a:prstGeom prst="line">
            <a:avLst/>
          </a:prstGeom>
          <a:noFill/>
          <a:ln w="76200">
            <a:solidFill>
              <a:srgbClr val="FF0000"/>
            </a:solidFill>
            <a:round/>
            <a:headEnd/>
            <a:tailEnd type="triangle" w="med" len="med"/>
          </a:ln>
        </p:spPr>
        <p:txBody>
          <a:bodyPr/>
          <a:lstStyle/>
          <a:p>
            <a:endParaRPr lang="en-AU"/>
          </a:p>
        </p:txBody>
      </p:sp>
      <p:sp>
        <p:nvSpPr>
          <p:cNvPr id="20494" name="Text Box 15"/>
          <p:cNvSpPr txBox="1">
            <a:spLocks noChangeArrowheads="1"/>
          </p:cNvSpPr>
          <p:nvPr/>
        </p:nvSpPr>
        <p:spPr bwMode="auto">
          <a:xfrm>
            <a:off x="755650" y="3500438"/>
            <a:ext cx="1825625" cy="369887"/>
          </a:xfrm>
          <a:prstGeom prst="rect">
            <a:avLst/>
          </a:prstGeom>
          <a:noFill/>
          <a:ln w="9525">
            <a:noFill/>
            <a:miter lim="800000"/>
            <a:headEnd/>
            <a:tailEnd/>
          </a:ln>
        </p:spPr>
        <p:txBody>
          <a:bodyPr wrap="none">
            <a:spAutoFit/>
          </a:bodyPr>
          <a:lstStyle/>
          <a:p>
            <a:pPr eaLnBrk="1" hangingPunct="1"/>
            <a:r>
              <a:rPr lang="en-AU" altLang="en-US"/>
              <a:t>SMSF Doctor  1</a:t>
            </a:r>
          </a:p>
        </p:txBody>
      </p:sp>
      <p:sp>
        <p:nvSpPr>
          <p:cNvPr id="20495" name="Text Box 16"/>
          <p:cNvSpPr txBox="1">
            <a:spLocks noChangeArrowheads="1"/>
          </p:cNvSpPr>
          <p:nvPr/>
        </p:nvSpPr>
        <p:spPr bwMode="auto">
          <a:xfrm>
            <a:off x="755650" y="4868863"/>
            <a:ext cx="1825625" cy="369887"/>
          </a:xfrm>
          <a:prstGeom prst="rect">
            <a:avLst/>
          </a:prstGeom>
          <a:noFill/>
          <a:ln w="9525">
            <a:noFill/>
            <a:miter lim="800000"/>
            <a:headEnd/>
            <a:tailEnd/>
          </a:ln>
        </p:spPr>
        <p:txBody>
          <a:bodyPr wrap="none">
            <a:spAutoFit/>
          </a:bodyPr>
          <a:lstStyle/>
          <a:p>
            <a:pPr eaLnBrk="1" hangingPunct="1"/>
            <a:r>
              <a:rPr lang="en-AU" altLang="en-US"/>
              <a:t>SMSF Doctor  2</a:t>
            </a:r>
          </a:p>
        </p:txBody>
      </p:sp>
      <p:sp>
        <p:nvSpPr>
          <p:cNvPr id="20496" name="Text Box 17"/>
          <p:cNvSpPr txBox="1">
            <a:spLocks noChangeArrowheads="1"/>
          </p:cNvSpPr>
          <p:nvPr/>
        </p:nvSpPr>
        <p:spPr bwMode="auto">
          <a:xfrm>
            <a:off x="755650" y="6381750"/>
            <a:ext cx="1825625" cy="369888"/>
          </a:xfrm>
          <a:prstGeom prst="rect">
            <a:avLst/>
          </a:prstGeom>
          <a:noFill/>
          <a:ln w="9525">
            <a:noFill/>
            <a:miter lim="800000"/>
            <a:headEnd/>
            <a:tailEnd/>
          </a:ln>
        </p:spPr>
        <p:txBody>
          <a:bodyPr wrap="none">
            <a:spAutoFit/>
          </a:bodyPr>
          <a:lstStyle/>
          <a:p>
            <a:pPr eaLnBrk="1" hangingPunct="1"/>
            <a:r>
              <a:rPr lang="en-AU" altLang="en-US"/>
              <a:t>SMSF Doctor  3</a:t>
            </a:r>
          </a:p>
        </p:txBody>
      </p:sp>
      <p:sp>
        <p:nvSpPr>
          <p:cNvPr id="20497" name="Rectangle 18"/>
          <p:cNvSpPr>
            <a:spLocks noChangeArrowheads="1"/>
          </p:cNvSpPr>
          <p:nvPr/>
        </p:nvSpPr>
        <p:spPr bwMode="auto">
          <a:xfrm>
            <a:off x="7164388" y="3213100"/>
            <a:ext cx="1800225" cy="2847975"/>
          </a:xfrm>
          <a:prstGeom prst="rect">
            <a:avLst/>
          </a:prstGeom>
          <a:solidFill>
            <a:srgbClr val="FF0000"/>
          </a:solidFill>
          <a:ln w="9525">
            <a:solidFill>
              <a:srgbClr val="FF0000"/>
            </a:solidFill>
            <a:miter lim="800000"/>
            <a:headEnd/>
            <a:tailEnd/>
          </a:ln>
        </p:spPr>
        <p:txBody>
          <a:bodyPr>
            <a:spAutoFit/>
          </a:bodyPr>
          <a:lstStyle/>
          <a:p>
            <a:pPr marL="342900" indent="-342900" algn="ctr" eaLnBrk="1" hangingPunct="1"/>
            <a:r>
              <a:rPr lang="en-AU" altLang="en-US">
                <a:solidFill>
                  <a:schemeClr val="bg1"/>
                </a:solidFill>
              </a:rPr>
              <a:t>TENANT</a:t>
            </a:r>
          </a:p>
          <a:p>
            <a:pPr marL="342900" indent="-342900" algn="ctr" eaLnBrk="1" hangingPunct="1"/>
            <a:endParaRPr lang="en-AU" altLang="en-US">
              <a:solidFill>
                <a:schemeClr val="bg1"/>
              </a:solidFill>
            </a:endParaRPr>
          </a:p>
          <a:p>
            <a:pPr marL="342900" indent="-342900" algn="ctr" eaLnBrk="1" hangingPunct="1"/>
            <a:r>
              <a:rPr lang="en-AU" altLang="en-US">
                <a:solidFill>
                  <a:schemeClr val="bg1"/>
                </a:solidFill>
              </a:rPr>
              <a:t>Medical Centre</a:t>
            </a:r>
          </a:p>
          <a:p>
            <a:pPr marL="342900" indent="-342900" algn="ctr" eaLnBrk="1" hangingPunct="1"/>
            <a:endParaRPr lang="en-AU" altLang="en-US">
              <a:solidFill>
                <a:schemeClr val="bg1"/>
              </a:solidFill>
            </a:endParaRPr>
          </a:p>
          <a:p>
            <a:pPr marL="342900" indent="-342900" eaLnBrk="1" hangingPunct="1">
              <a:buFontTx/>
              <a:buAutoNum type="alphaLcParenR"/>
            </a:pPr>
            <a:r>
              <a:rPr lang="en-AU" altLang="en-US">
                <a:solidFill>
                  <a:schemeClr val="bg1"/>
                </a:solidFill>
              </a:rPr>
              <a:t>Separate Lease</a:t>
            </a:r>
          </a:p>
          <a:p>
            <a:pPr marL="342900" indent="-342900" eaLnBrk="1" hangingPunct="1">
              <a:buFontTx/>
              <a:buAutoNum type="alphaLcParenR"/>
            </a:pPr>
            <a:endParaRPr lang="en-AU" altLang="en-US">
              <a:solidFill>
                <a:schemeClr val="bg1"/>
              </a:solidFill>
            </a:endParaRPr>
          </a:p>
          <a:p>
            <a:pPr marL="342900" indent="-342900" eaLnBrk="1" hangingPunct="1"/>
            <a:r>
              <a:rPr lang="en-AU" altLang="en-US">
                <a:solidFill>
                  <a:schemeClr val="bg1"/>
                </a:solidFill>
              </a:rPr>
              <a:t>b) Joint Lease</a:t>
            </a:r>
          </a:p>
          <a:p>
            <a:pPr marL="342900" indent="-342900" eaLnBrk="1" hangingPunct="1"/>
            <a:endParaRPr lang="en-AU" altLang="en-US">
              <a:solidFill>
                <a:schemeClr val="bg1"/>
              </a:solidFill>
            </a:endParaRPr>
          </a:p>
          <a:p>
            <a:pPr marL="342900" indent="-342900" eaLnBrk="1" hangingPunct="1"/>
            <a:r>
              <a:rPr lang="en-AU" altLang="en-US">
                <a:solidFill>
                  <a:schemeClr val="bg1"/>
                </a:solidFill>
              </a:rPr>
              <a:t>To 3 Doctors</a:t>
            </a:r>
          </a:p>
        </p:txBody>
      </p:sp>
      <p:sp>
        <p:nvSpPr>
          <p:cNvPr id="20498" name="Line 19"/>
          <p:cNvSpPr>
            <a:spLocks noChangeShapeType="1"/>
          </p:cNvSpPr>
          <p:nvPr/>
        </p:nvSpPr>
        <p:spPr bwMode="auto">
          <a:xfrm flipV="1">
            <a:off x="6156325" y="4149725"/>
            <a:ext cx="935038" cy="0"/>
          </a:xfrm>
          <a:prstGeom prst="line">
            <a:avLst/>
          </a:prstGeom>
          <a:noFill/>
          <a:ln w="76200">
            <a:solidFill>
              <a:srgbClr val="FF0000"/>
            </a:solidFill>
            <a:round/>
            <a:headEnd/>
            <a:tailEnd type="triangle" w="med" len="med"/>
          </a:ln>
        </p:spPr>
        <p:txBody>
          <a:bodyPr/>
          <a:lstStyle/>
          <a:p>
            <a:endParaRPr lang="en-AU"/>
          </a:p>
        </p:txBody>
      </p:sp>
      <p:pic>
        <p:nvPicPr>
          <p:cNvPr id="20499" name="Picture 20" descr="sml_p26_shutterstock_89810161_w140_h0"/>
          <p:cNvPicPr>
            <a:picLocks noChangeAspect="1" noChangeArrowheads="1"/>
          </p:cNvPicPr>
          <p:nvPr/>
        </p:nvPicPr>
        <p:blipFill>
          <a:blip r:embed="rId5" cstate="print"/>
          <a:srcRect/>
          <a:stretch>
            <a:fillRect/>
          </a:stretch>
        </p:blipFill>
        <p:spPr bwMode="auto">
          <a:xfrm>
            <a:off x="3059113" y="2349500"/>
            <a:ext cx="1008062" cy="1008063"/>
          </a:xfrm>
          <a:prstGeom prst="rect">
            <a:avLst/>
          </a:prstGeom>
          <a:noFill/>
          <a:ln w="9525">
            <a:noFill/>
            <a:miter lim="800000"/>
            <a:headEnd/>
            <a:tailEnd/>
          </a:ln>
        </p:spPr>
      </p:pic>
      <p:sp>
        <p:nvSpPr>
          <p:cNvPr id="20500" name="Line 21"/>
          <p:cNvSpPr>
            <a:spLocks noChangeShapeType="1"/>
          </p:cNvSpPr>
          <p:nvPr/>
        </p:nvSpPr>
        <p:spPr bwMode="auto">
          <a:xfrm flipH="1">
            <a:off x="3563938" y="3644900"/>
            <a:ext cx="0" cy="504825"/>
          </a:xfrm>
          <a:prstGeom prst="line">
            <a:avLst/>
          </a:prstGeom>
          <a:noFill/>
          <a:ln w="76200">
            <a:solidFill>
              <a:srgbClr val="FF0000"/>
            </a:solidFill>
            <a:round/>
            <a:headEnd/>
            <a:tailEnd type="triangle" w="med" len="med"/>
          </a:ln>
        </p:spPr>
        <p:txBody>
          <a:bodyPr/>
          <a:lstStyle/>
          <a:p>
            <a:endParaRPr lang="en-AU"/>
          </a:p>
        </p:txBody>
      </p:sp>
      <p:sp>
        <p:nvSpPr>
          <p:cNvPr id="20501" name="Text Box 24"/>
          <p:cNvSpPr txBox="1">
            <a:spLocks noChangeArrowheads="1"/>
          </p:cNvSpPr>
          <p:nvPr/>
        </p:nvSpPr>
        <p:spPr bwMode="auto">
          <a:xfrm>
            <a:off x="2627313" y="3357563"/>
            <a:ext cx="1708150" cy="366712"/>
          </a:xfrm>
          <a:prstGeom prst="rect">
            <a:avLst/>
          </a:prstGeom>
          <a:noFill/>
          <a:ln w="9525">
            <a:noFill/>
            <a:miter lim="800000"/>
            <a:headEnd/>
            <a:tailEnd/>
          </a:ln>
        </p:spPr>
        <p:txBody>
          <a:bodyPr wrap="none">
            <a:spAutoFit/>
          </a:bodyPr>
          <a:lstStyle/>
          <a:p>
            <a:pPr eaLnBrk="1" hangingPunct="1"/>
            <a:r>
              <a:rPr lang="en-AU" altLang="en-US"/>
              <a:t>Doctor 1, 2 &amp; 3</a:t>
            </a:r>
          </a:p>
        </p:txBody>
      </p:sp>
      <p:sp>
        <p:nvSpPr>
          <p:cNvPr id="20502" name="TextBox 21"/>
          <p:cNvSpPr txBox="1">
            <a:spLocks noChangeArrowheads="1"/>
          </p:cNvSpPr>
          <p:nvPr/>
        </p:nvSpPr>
        <p:spPr bwMode="auto">
          <a:xfrm>
            <a:off x="5286375" y="3000375"/>
            <a:ext cx="1044575" cy="646113"/>
          </a:xfrm>
          <a:prstGeom prst="rect">
            <a:avLst/>
          </a:prstGeom>
          <a:noFill/>
          <a:ln w="9525">
            <a:noFill/>
            <a:miter lim="800000"/>
            <a:headEnd/>
            <a:tailEnd/>
          </a:ln>
        </p:spPr>
        <p:txBody>
          <a:bodyPr wrap="none">
            <a:spAutoFit/>
          </a:bodyPr>
          <a:lstStyle/>
          <a:p>
            <a:pPr eaLnBrk="1" hangingPunct="1"/>
            <a:r>
              <a:rPr lang="en-AU" altLang="en-US"/>
              <a:t>Medical </a:t>
            </a:r>
          </a:p>
          <a:p>
            <a:pPr eaLnBrk="1" hangingPunct="1"/>
            <a:r>
              <a:rPr lang="en-AU" altLang="en-US"/>
              <a:t>Centre</a:t>
            </a:r>
          </a:p>
        </p:txBody>
      </p:sp>
      <p:sp>
        <p:nvSpPr>
          <p:cNvPr id="20503" name="TextBox 22"/>
          <p:cNvSpPr txBox="1">
            <a:spLocks noChangeArrowheads="1"/>
          </p:cNvSpPr>
          <p:nvPr/>
        </p:nvSpPr>
        <p:spPr bwMode="auto">
          <a:xfrm>
            <a:off x="4286250" y="6215063"/>
            <a:ext cx="711200" cy="369887"/>
          </a:xfrm>
          <a:prstGeom prst="rect">
            <a:avLst/>
          </a:prstGeom>
          <a:noFill/>
          <a:ln w="9525">
            <a:noFill/>
            <a:miter lim="800000"/>
            <a:headEnd/>
            <a:tailEnd/>
          </a:ln>
        </p:spPr>
        <p:txBody>
          <a:bodyPr wrap="none">
            <a:spAutoFit/>
          </a:bodyPr>
          <a:lstStyle/>
          <a:p>
            <a:pPr eaLnBrk="1" hangingPunct="1"/>
            <a:r>
              <a:rPr lang="en-AU" altLang="en-US"/>
              <a:t>Bank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normAutofit/>
          </a:bodyPr>
          <a:lstStyle/>
          <a:p>
            <a:pPr algn="l" eaLnBrk="1" hangingPunct="1"/>
            <a:r>
              <a:rPr lang="en-AU" altLang="en-US" sz="2800" dirty="0" smtClean="0"/>
              <a:t>Medical Centre – Separate Leases </a:t>
            </a:r>
            <a:br>
              <a:rPr lang="en-AU" altLang="en-US" sz="2800" dirty="0" smtClean="0"/>
            </a:br>
            <a:r>
              <a:rPr lang="en-AU" altLang="en-US" sz="2800" dirty="0" smtClean="0">
                <a:solidFill>
                  <a:srgbClr val="FF0000"/>
                </a:solidFill>
              </a:rPr>
              <a:t>One lease makes them partners...</a:t>
            </a:r>
          </a:p>
        </p:txBody>
      </p:sp>
      <p:sp>
        <p:nvSpPr>
          <p:cNvPr id="20483" name="Text Box 4"/>
          <p:cNvSpPr txBox="1">
            <a:spLocks noChangeArrowheads="1"/>
          </p:cNvSpPr>
          <p:nvPr/>
        </p:nvSpPr>
        <p:spPr bwMode="auto">
          <a:xfrm>
            <a:off x="611560" y="1700808"/>
            <a:ext cx="7437437" cy="4800600"/>
          </a:xfrm>
          <a:prstGeom prst="rect">
            <a:avLst/>
          </a:prstGeom>
          <a:noFill/>
          <a:ln w="9525">
            <a:noFill/>
            <a:miter lim="800000"/>
            <a:headEnd/>
            <a:tailEnd/>
          </a:ln>
        </p:spPr>
        <p:txBody>
          <a:bodyPr>
            <a:spAutoFit/>
          </a:bodyPr>
          <a:lstStyle/>
          <a:p>
            <a:pPr marL="342900" indent="-342900" eaLnBrk="1" hangingPunct="1">
              <a:spcBef>
                <a:spcPct val="50000"/>
              </a:spcBef>
              <a:buFont typeface="+mj-lt"/>
              <a:buAutoNum type="arabicPeriod"/>
              <a:defRPr/>
            </a:pPr>
            <a:endParaRPr lang="en-AU" dirty="0"/>
          </a:p>
          <a:p>
            <a:pPr marL="342900" indent="-342900" eaLnBrk="1" hangingPunct="1">
              <a:spcBef>
                <a:spcPct val="50000"/>
              </a:spcBef>
              <a:buFont typeface="+mj-lt"/>
              <a:buAutoNum type="arabicPeriod"/>
              <a:defRPr/>
            </a:pPr>
            <a:r>
              <a:rPr lang="en-AU" dirty="0"/>
              <a:t>The 3 doctors are </a:t>
            </a:r>
            <a:r>
              <a:rPr lang="en-AU" b="1" dirty="0">
                <a:solidFill>
                  <a:srgbClr val="FF0000"/>
                </a:solidFill>
              </a:rPr>
              <a:t>not related parties </a:t>
            </a:r>
            <a:r>
              <a:rPr lang="en-AU" dirty="0"/>
              <a:t>(Relatives or part 8 associates) of each other and therefore a group in relation to the members of each fund</a:t>
            </a:r>
          </a:p>
          <a:p>
            <a:pPr marL="342900" indent="-342900" eaLnBrk="1" hangingPunct="1">
              <a:spcBef>
                <a:spcPct val="50000"/>
              </a:spcBef>
              <a:buFont typeface="+mj-lt"/>
              <a:buAutoNum type="arabicPeriod"/>
              <a:defRPr/>
            </a:pPr>
            <a:r>
              <a:rPr lang="en-AU" dirty="0"/>
              <a:t>Do </a:t>
            </a:r>
            <a:r>
              <a:rPr lang="en-AU" b="1" dirty="0">
                <a:solidFill>
                  <a:srgbClr val="FF0000"/>
                </a:solidFill>
              </a:rPr>
              <a:t>not hold </a:t>
            </a:r>
            <a:r>
              <a:rPr lang="en-AU" dirty="0"/>
              <a:t>fixed entitlements to </a:t>
            </a:r>
            <a:r>
              <a:rPr lang="en-AU" dirty="0">
                <a:solidFill>
                  <a:srgbClr val="FF0000"/>
                </a:solidFill>
              </a:rPr>
              <a:t>more than 50% </a:t>
            </a:r>
            <a:r>
              <a:rPr lang="en-AU" dirty="0"/>
              <a:t>of the capital or income of the trust</a:t>
            </a:r>
          </a:p>
          <a:p>
            <a:pPr marL="342900" indent="-342900" eaLnBrk="1" hangingPunct="1">
              <a:spcBef>
                <a:spcPct val="50000"/>
              </a:spcBef>
              <a:buFont typeface="+mj-lt"/>
              <a:buAutoNum type="arabicPeriod"/>
              <a:defRPr/>
            </a:pPr>
            <a:r>
              <a:rPr lang="en-AU" dirty="0"/>
              <a:t>Do not have the ability to effectively </a:t>
            </a:r>
            <a:r>
              <a:rPr lang="en-AU" b="1" dirty="0">
                <a:solidFill>
                  <a:srgbClr val="FF0000"/>
                </a:solidFill>
              </a:rPr>
              <a:t>control trustee of the unit trust </a:t>
            </a:r>
          </a:p>
          <a:p>
            <a:pPr marL="342900" indent="-342900" eaLnBrk="1" hangingPunct="1">
              <a:spcBef>
                <a:spcPct val="50000"/>
              </a:spcBef>
              <a:buFont typeface="+mj-lt"/>
              <a:buAutoNum type="arabicPeriod"/>
              <a:defRPr/>
            </a:pPr>
            <a:r>
              <a:rPr lang="en-AU" b="1" dirty="0"/>
              <a:t>Is </a:t>
            </a:r>
            <a:r>
              <a:rPr lang="en-AU" b="1" dirty="0">
                <a:solidFill>
                  <a:srgbClr val="FF0000"/>
                </a:solidFill>
              </a:rPr>
              <a:t>not able to remove and or appoint the trustee</a:t>
            </a:r>
            <a:r>
              <a:rPr lang="en-AU" dirty="0">
                <a:solidFill>
                  <a:srgbClr val="FF0000"/>
                </a:solidFill>
              </a:rPr>
              <a:t> </a:t>
            </a:r>
            <a:r>
              <a:rPr lang="en-AU" dirty="0"/>
              <a:t>of the unit trust or a majority of the trustees of the unit trust. </a:t>
            </a:r>
          </a:p>
          <a:p>
            <a:pPr eaLnBrk="1" hangingPunct="1">
              <a:spcBef>
                <a:spcPct val="50000"/>
              </a:spcBef>
              <a:buFont typeface="Wingdings" pitchFamily="2" charset="2"/>
              <a:buChar char="Ø"/>
              <a:defRPr/>
            </a:pPr>
            <a:endParaRPr lang="en-AU" dirty="0"/>
          </a:p>
          <a:p>
            <a:pPr eaLnBrk="1" hangingPunct="1">
              <a:spcBef>
                <a:spcPct val="50000"/>
              </a:spcBef>
              <a:buFont typeface="Wingdings" pitchFamily="2" charset="2"/>
              <a:buNone/>
              <a:defRPr/>
            </a:pPr>
            <a:r>
              <a:rPr lang="en-AU" dirty="0"/>
              <a:t>The trustees of each SMSF will be permitted to acquire the units in the unit trust and will </a:t>
            </a:r>
            <a:r>
              <a:rPr lang="en-AU" b="1" dirty="0">
                <a:solidFill>
                  <a:srgbClr val="FF0000"/>
                </a:solidFill>
              </a:rPr>
              <a:t>not be subject to the 5% in-house asset limit</a:t>
            </a:r>
            <a:r>
              <a:rPr lang="en-AU" dirty="0"/>
              <a:t>. </a:t>
            </a:r>
          </a:p>
          <a:p>
            <a:pPr eaLnBrk="1" hangingPunct="1">
              <a:defRPr/>
            </a:pPr>
            <a:endParaRPr lang="en-A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normAutofit/>
          </a:bodyPr>
          <a:lstStyle/>
          <a:p>
            <a:pPr algn="l" eaLnBrk="1" hangingPunct="1"/>
            <a:r>
              <a:rPr lang="en-AU" altLang="en-US" sz="2800" dirty="0" smtClean="0"/>
              <a:t>Investment Example</a:t>
            </a:r>
            <a:endParaRPr lang="en-AU" altLang="en-US" sz="2800" dirty="0" smtClean="0"/>
          </a:p>
        </p:txBody>
      </p:sp>
      <p:sp>
        <p:nvSpPr>
          <p:cNvPr id="22531" name="Text Box 3"/>
          <p:cNvSpPr txBox="1">
            <a:spLocks noChangeArrowheads="1"/>
          </p:cNvSpPr>
          <p:nvPr/>
        </p:nvSpPr>
        <p:spPr bwMode="auto">
          <a:xfrm>
            <a:off x="2771775" y="4149725"/>
            <a:ext cx="1543050" cy="366713"/>
          </a:xfrm>
          <a:prstGeom prst="rect">
            <a:avLst/>
          </a:prstGeom>
          <a:solidFill>
            <a:srgbClr val="FF0000"/>
          </a:solidFill>
          <a:ln w="9525">
            <a:noFill/>
            <a:miter lim="800000"/>
            <a:headEnd/>
            <a:tailEnd/>
          </a:ln>
        </p:spPr>
        <p:txBody>
          <a:bodyPr wrap="none">
            <a:spAutoFit/>
          </a:bodyPr>
          <a:lstStyle/>
          <a:p>
            <a:pPr eaLnBrk="1" hangingPunct="1"/>
            <a:r>
              <a:rPr lang="en-AU" altLang="en-US">
                <a:solidFill>
                  <a:schemeClr val="bg1"/>
                </a:solidFill>
              </a:rPr>
              <a:t>UNIT TRUST</a:t>
            </a:r>
          </a:p>
        </p:txBody>
      </p:sp>
      <p:pic>
        <p:nvPicPr>
          <p:cNvPr id="22532" name="Picture 5" descr="find-work-tour-page-1-image-5"/>
          <p:cNvPicPr>
            <a:picLocks noChangeAspect="1" noChangeArrowheads="1"/>
          </p:cNvPicPr>
          <p:nvPr/>
        </p:nvPicPr>
        <p:blipFill>
          <a:blip r:embed="rId2" cstate="print"/>
          <a:srcRect/>
          <a:stretch>
            <a:fillRect/>
          </a:stretch>
        </p:blipFill>
        <p:spPr bwMode="auto">
          <a:xfrm>
            <a:off x="3203575" y="5705475"/>
            <a:ext cx="857250" cy="1152525"/>
          </a:xfrm>
          <a:prstGeom prst="rect">
            <a:avLst/>
          </a:prstGeom>
          <a:noFill/>
          <a:ln w="9525">
            <a:noFill/>
            <a:miter lim="800000"/>
            <a:headEnd/>
            <a:tailEnd/>
          </a:ln>
        </p:spPr>
      </p:pic>
      <p:sp>
        <p:nvSpPr>
          <p:cNvPr id="22533" name="Line 6"/>
          <p:cNvSpPr>
            <a:spLocks noChangeShapeType="1"/>
          </p:cNvSpPr>
          <p:nvPr/>
        </p:nvSpPr>
        <p:spPr bwMode="auto">
          <a:xfrm flipH="1" flipV="1">
            <a:off x="3563938" y="4508500"/>
            <a:ext cx="0" cy="1079500"/>
          </a:xfrm>
          <a:prstGeom prst="line">
            <a:avLst/>
          </a:prstGeom>
          <a:noFill/>
          <a:ln w="76200">
            <a:solidFill>
              <a:srgbClr val="FF0000"/>
            </a:solidFill>
            <a:round/>
            <a:headEnd/>
            <a:tailEnd type="triangle" w="med" len="med"/>
          </a:ln>
        </p:spPr>
        <p:txBody>
          <a:bodyPr/>
          <a:lstStyle/>
          <a:p>
            <a:endParaRPr lang="en-AU"/>
          </a:p>
        </p:txBody>
      </p:sp>
      <p:pic>
        <p:nvPicPr>
          <p:cNvPr id="22534" name="Picture 7" descr="Picture14"/>
          <p:cNvPicPr>
            <a:picLocks noChangeAspect="1" noChangeArrowheads="1"/>
          </p:cNvPicPr>
          <p:nvPr/>
        </p:nvPicPr>
        <p:blipFill>
          <a:blip r:embed="rId3" cstate="print"/>
          <a:srcRect/>
          <a:stretch>
            <a:fillRect/>
          </a:stretch>
        </p:blipFill>
        <p:spPr bwMode="auto">
          <a:xfrm>
            <a:off x="827088" y="5013325"/>
            <a:ext cx="865187" cy="1079500"/>
          </a:xfrm>
          <a:prstGeom prst="rect">
            <a:avLst/>
          </a:prstGeom>
          <a:noFill/>
          <a:ln w="9525">
            <a:noFill/>
            <a:miter lim="800000"/>
            <a:headEnd/>
            <a:tailEnd/>
          </a:ln>
        </p:spPr>
      </p:pic>
      <p:pic>
        <p:nvPicPr>
          <p:cNvPr id="22535" name="Picture 8" descr="Picture14"/>
          <p:cNvPicPr>
            <a:picLocks noChangeAspect="1" noChangeArrowheads="1"/>
          </p:cNvPicPr>
          <p:nvPr/>
        </p:nvPicPr>
        <p:blipFill>
          <a:blip r:embed="rId3" cstate="print"/>
          <a:srcRect/>
          <a:stretch>
            <a:fillRect/>
          </a:stretch>
        </p:blipFill>
        <p:spPr bwMode="auto">
          <a:xfrm>
            <a:off x="827088" y="2349500"/>
            <a:ext cx="865187" cy="1079500"/>
          </a:xfrm>
          <a:prstGeom prst="rect">
            <a:avLst/>
          </a:prstGeom>
          <a:noFill/>
          <a:ln w="9525">
            <a:noFill/>
            <a:miter lim="800000"/>
            <a:headEnd/>
            <a:tailEnd/>
          </a:ln>
        </p:spPr>
      </p:pic>
      <p:sp>
        <p:nvSpPr>
          <p:cNvPr id="22536" name="Line 10"/>
          <p:cNvSpPr>
            <a:spLocks noChangeShapeType="1"/>
          </p:cNvSpPr>
          <p:nvPr/>
        </p:nvSpPr>
        <p:spPr bwMode="auto">
          <a:xfrm flipV="1">
            <a:off x="1692275" y="4508500"/>
            <a:ext cx="935038" cy="936625"/>
          </a:xfrm>
          <a:prstGeom prst="line">
            <a:avLst/>
          </a:prstGeom>
          <a:noFill/>
          <a:ln w="76200">
            <a:solidFill>
              <a:srgbClr val="FF0000"/>
            </a:solidFill>
            <a:round/>
            <a:headEnd/>
            <a:tailEnd type="triangle" w="med" len="med"/>
          </a:ln>
        </p:spPr>
        <p:txBody>
          <a:bodyPr/>
          <a:lstStyle/>
          <a:p>
            <a:endParaRPr lang="en-AU"/>
          </a:p>
        </p:txBody>
      </p:sp>
      <p:sp>
        <p:nvSpPr>
          <p:cNvPr id="22537" name="Line 11"/>
          <p:cNvSpPr>
            <a:spLocks noChangeShapeType="1"/>
          </p:cNvSpPr>
          <p:nvPr/>
        </p:nvSpPr>
        <p:spPr bwMode="auto">
          <a:xfrm>
            <a:off x="1619250" y="3357563"/>
            <a:ext cx="1081088" cy="792162"/>
          </a:xfrm>
          <a:prstGeom prst="line">
            <a:avLst/>
          </a:prstGeom>
          <a:noFill/>
          <a:ln w="76200">
            <a:solidFill>
              <a:srgbClr val="FF0000"/>
            </a:solidFill>
            <a:round/>
            <a:headEnd/>
            <a:tailEnd type="triangle" w="med" len="med"/>
          </a:ln>
        </p:spPr>
        <p:txBody>
          <a:bodyPr/>
          <a:lstStyle/>
          <a:p>
            <a:endParaRPr lang="en-AU"/>
          </a:p>
        </p:txBody>
      </p:sp>
      <p:pic>
        <p:nvPicPr>
          <p:cNvPr id="22538" name="Picture 12" descr="bubbleW183"/>
          <p:cNvPicPr>
            <a:picLocks noChangeAspect="1" noChangeArrowheads="1"/>
          </p:cNvPicPr>
          <p:nvPr/>
        </p:nvPicPr>
        <p:blipFill>
          <a:blip r:embed="rId4" cstate="print"/>
          <a:srcRect/>
          <a:stretch>
            <a:fillRect/>
          </a:stretch>
        </p:blipFill>
        <p:spPr bwMode="auto">
          <a:xfrm>
            <a:off x="5364163" y="3716338"/>
            <a:ext cx="865187" cy="990600"/>
          </a:xfrm>
          <a:prstGeom prst="rect">
            <a:avLst/>
          </a:prstGeom>
          <a:noFill/>
          <a:ln w="9525">
            <a:noFill/>
            <a:miter lim="800000"/>
            <a:headEnd/>
            <a:tailEnd/>
          </a:ln>
        </p:spPr>
      </p:pic>
      <p:sp>
        <p:nvSpPr>
          <p:cNvPr id="22539" name="Line 13"/>
          <p:cNvSpPr>
            <a:spLocks noChangeShapeType="1"/>
          </p:cNvSpPr>
          <p:nvPr/>
        </p:nvSpPr>
        <p:spPr bwMode="auto">
          <a:xfrm flipV="1">
            <a:off x="4427538" y="4292600"/>
            <a:ext cx="935037" cy="0"/>
          </a:xfrm>
          <a:prstGeom prst="line">
            <a:avLst/>
          </a:prstGeom>
          <a:noFill/>
          <a:ln w="76200">
            <a:solidFill>
              <a:srgbClr val="FF0000"/>
            </a:solidFill>
            <a:round/>
            <a:headEnd/>
            <a:tailEnd type="triangle" w="med" len="med"/>
          </a:ln>
        </p:spPr>
        <p:txBody>
          <a:bodyPr/>
          <a:lstStyle/>
          <a:p>
            <a:endParaRPr lang="en-AU"/>
          </a:p>
        </p:txBody>
      </p:sp>
      <p:sp>
        <p:nvSpPr>
          <p:cNvPr id="22540" name="Text Box 14"/>
          <p:cNvSpPr txBox="1">
            <a:spLocks noChangeArrowheads="1"/>
          </p:cNvSpPr>
          <p:nvPr/>
        </p:nvSpPr>
        <p:spPr bwMode="auto">
          <a:xfrm>
            <a:off x="755650" y="3500438"/>
            <a:ext cx="646113" cy="646112"/>
          </a:xfrm>
          <a:prstGeom prst="rect">
            <a:avLst/>
          </a:prstGeom>
          <a:noFill/>
          <a:ln w="9525">
            <a:noFill/>
            <a:miter lim="800000"/>
            <a:headEnd/>
            <a:tailEnd/>
          </a:ln>
        </p:spPr>
        <p:txBody>
          <a:bodyPr wrap="none">
            <a:spAutoFit/>
          </a:bodyPr>
          <a:lstStyle/>
          <a:p>
            <a:pPr eaLnBrk="1" hangingPunct="1"/>
            <a:r>
              <a:rPr lang="en-AU" altLang="en-US"/>
              <a:t>Ben</a:t>
            </a:r>
          </a:p>
          <a:p>
            <a:pPr eaLnBrk="1" hangingPunct="1"/>
            <a:r>
              <a:rPr lang="en-AU" altLang="en-US"/>
              <a:t>50%</a:t>
            </a:r>
          </a:p>
        </p:txBody>
      </p:sp>
      <p:sp>
        <p:nvSpPr>
          <p:cNvPr id="22541" name="Text Box 15"/>
          <p:cNvSpPr txBox="1">
            <a:spLocks noChangeArrowheads="1"/>
          </p:cNvSpPr>
          <p:nvPr/>
        </p:nvSpPr>
        <p:spPr bwMode="auto">
          <a:xfrm>
            <a:off x="827088" y="6165850"/>
            <a:ext cx="696912" cy="646113"/>
          </a:xfrm>
          <a:prstGeom prst="rect">
            <a:avLst/>
          </a:prstGeom>
          <a:noFill/>
          <a:ln w="9525">
            <a:noFill/>
            <a:miter lim="800000"/>
            <a:headEnd/>
            <a:tailEnd/>
          </a:ln>
        </p:spPr>
        <p:txBody>
          <a:bodyPr wrap="none">
            <a:spAutoFit/>
          </a:bodyPr>
          <a:lstStyle/>
          <a:p>
            <a:pPr eaLnBrk="1" hangingPunct="1"/>
            <a:r>
              <a:rPr lang="en-AU" altLang="en-US"/>
              <a:t>Jerry</a:t>
            </a:r>
          </a:p>
          <a:p>
            <a:pPr eaLnBrk="1" hangingPunct="1"/>
            <a:r>
              <a:rPr lang="en-AU" altLang="en-US"/>
              <a:t>50%</a:t>
            </a:r>
          </a:p>
        </p:txBody>
      </p:sp>
      <p:sp>
        <p:nvSpPr>
          <p:cNvPr id="22542" name="Rectangle 17"/>
          <p:cNvSpPr>
            <a:spLocks noChangeArrowheads="1"/>
          </p:cNvSpPr>
          <p:nvPr/>
        </p:nvSpPr>
        <p:spPr bwMode="auto">
          <a:xfrm>
            <a:off x="6516216" y="1412776"/>
            <a:ext cx="1800225" cy="5355312"/>
          </a:xfrm>
          <a:prstGeom prst="rect">
            <a:avLst/>
          </a:prstGeom>
          <a:solidFill>
            <a:srgbClr val="FF0000"/>
          </a:solidFill>
          <a:ln w="9525">
            <a:solidFill>
              <a:srgbClr val="FF0000"/>
            </a:solidFill>
            <a:miter lim="800000"/>
            <a:headEnd/>
            <a:tailEnd/>
          </a:ln>
        </p:spPr>
        <p:txBody>
          <a:bodyPr>
            <a:spAutoFit/>
          </a:bodyPr>
          <a:lstStyle/>
          <a:p>
            <a:pPr marL="342900" indent="-342900" algn="ctr" eaLnBrk="1" hangingPunct="1"/>
            <a:r>
              <a:rPr lang="en-AU" altLang="en-US" dirty="0">
                <a:solidFill>
                  <a:schemeClr val="bg1"/>
                </a:solidFill>
              </a:rPr>
              <a:t>Variations</a:t>
            </a:r>
          </a:p>
          <a:p>
            <a:pPr marL="342900" indent="-342900" algn="ctr" eaLnBrk="1" hangingPunct="1"/>
            <a:endParaRPr lang="en-AU" altLang="en-US" dirty="0">
              <a:solidFill>
                <a:schemeClr val="bg1"/>
              </a:solidFill>
            </a:endParaRPr>
          </a:p>
          <a:p>
            <a:pPr marL="342900" indent="-342900" algn="ctr" eaLnBrk="1" hangingPunct="1"/>
            <a:endParaRPr lang="en-AU" altLang="en-US" dirty="0">
              <a:solidFill>
                <a:schemeClr val="bg1"/>
              </a:solidFill>
            </a:endParaRPr>
          </a:p>
          <a:p>
            <a:pPr marL="342900" indent="-342900" eaLnBrk="1" hangingPunct="1">
              <a:buFontTx/>
              <a:buAutoNum type="alphaLcParenR"/>
            </a:pPr>
            <a:r>
              <a:rPr lang="en-AU" altLang="en-US" dirty="0">
                <a:solidFill>
                  <a:schemeClr val="bg1"/>
                </a:solidFill>
              </a:rPr>
              <a:t>Ben &amp; Jerry own a property together Outside of </a:t>
            </a:r>
            <a:r>
              <a:rPr lang="en-AU" altLang="en-US" dirty="0" smtClean="0">
                <a:solidFill>
                  <a:schemeClr val="bg1"/>
                </a:solidFill>
              </a:rPr>
              <a:t>super – makes them partners</a:t>
            </a:r>
            <a:endParaRPr lang="en-AU" altLang="en-US" dirty="0">
              <a:solidFill>
                <a:schemeClr val="bg1"/>
              </a:solidFill>
            </a:endParaRPr>
          </a:p>
          <a:p>
            <a:pPr marL="342900" indent="-342900" eaLnBrk="1" hangingPunct="1">
              <a:buFontTx/>
              <a:buAutoNum type="alphaLcParenR"/>
            </a:pPr>
            <a:endParaRPr lang="en-AU" altLang="en-US" dirty="0">
              <a:solidFill>
                <a:schemeClr val="bg1"/>
              </a:solidFill>
            </a:endParaRPr>
          </a:p>
          <a:p>
            <a:pPr marL="342900" indent="-342900" eaLnBrk="1" hangingPunct="1"/>
            <a:r>
              <a:rPr lang="en-AU" altLang="en-US" dirty="0">
                <a:solidFill>
                  <a:schemeClr val="bg1"/>
                </a:solidFill>
              </a:rPr>
              <a:t>b) This property is leased to Jerry’s ex-wife Jenny who is not a member of the fund</a:t>
            </a:r>
          </a:p>
        </p:txBody>
      </p:sp>
      <p:pic>
        <p:nvPicPr>
          <p:cNvPr id="22543" name="Picture 19" descr="sml_p26_shutterstock_89810161_w140_h0"/>
          <p:cNvPicPr>
            <a:picLocks noChangeAspect="1" noChangeArrowheads="1"/>
          </p:cNvPicPr>
          <p:nvPr/>
        </p:nvPicPr>
        <p:blipFill>
          <a:blip r:embed="rId5" cstate="print"/>
          <a:srcRect/>
          <a:stretch>
            <a:fillRect/>
          </a:stretch>
        </p:blipFill>
        <p:spPr bwMode="auto">
          <a:xfrm>
            <a:off x="3059113" y="2349500"/>
            <a:ext cx="1008062" cy="1008063"/>
          </a:xfrm>
          <a:prstGeom prst="rect">
            <a:avLst/>
          </a:prstGeom>
          <a:noFill/>
          <a:ln w="9525">
            <a:noFill/>
            <a:miter lim="800000"/>
            <a:headEnd/>
            <a:tailEnd/>
          </a:ln>
        </p:spPr>
      </p:pic>
      <p:sp>
        <p:nvSpPr>
          <p:cNvPr id="22544" name="Line 20"/>
          <p:cNvSpPr>
            <a:spLocks noChangeShapeType="1"/>
          </p:cNvSpPr>
          <p:nvPr/>
        </p:nvSpPr>
        <p:spPr bwMode="auto">
          <a:xfrm flipH="1">
            <a:off x="3563938" y="3644900"/>
            <a:ext cx="0" cy="504825"/>
          </a:xfrm>
          <a:prstGeom prst="line">
            <a:avLst/>
          </a:prstGeom>
          <a:noFill/>
          <a:ln w="76200">
            <a:solidFill>
              <a:srgbClr val="FF0000"/>
            </a:solidFill>
            <a:round/>
            <a:headEnd/>
            <a:tailEnd type="triangle" w="med" len="med"/>
          </a:ln>
        </p:spPr>
        <p:txBody>
          <a:bodyPr/>
          <a:lstStyle/>
          <a:p>
            <a:endParaRPr lang="en-AU"/>
          </a:p>
        </p:txBody>
      </p:sp>
      <p:sp>
        <p:nvSpPr>
          <p:cNvPr id="22545" name="Text Box 21"/>
          <p:cNvSpPr txBox="1">
            <a:spLocks noChangeArrowheads="1"/>
          </p:cNvSpPr>
          <p:nvPr/>
        </p:nvSpPr>
        <p:spPr bwMode="auto">
          <a:xfrm>
            <a:off x="2857500" y="3357563"/>
            <a:ext cx="1390650" cy="369887"/>
          </a:xfrm>
          <a:prstGeom prst="rect">
            <a:avLst/>
          </a:prstGeom>
          <a:noFill/>
          <a:ln w="9525">
            <a:noFill/>
            <a:miter lim="800000"/>
            <a:headEnd/>
            <a:tailEnd/>
          </a:ln>
        </p:spPr>
        <p:txBody>
          <a:bodyPr wrap="none">
            <a:spAutoFit/>
          </a:bodyPr>
          <a:lstStyle/>
          <a:p>
            <a:pPr eaLnBrk="1" hangingPunct="1"/>
            <a:r>
              <a:rPr lang="en-AU" altLang="en-US"/>
              <a:t>Ben &amp; Jerry</a:t>
            </a:r>
          </a:p>
        </p:txBody>
      </p:sp>
      <p:sp>
        <p:nvSpPr>
          <p:cNvPr id="22546" name="TextBox 17"/>
          <p:cNvSpPr txBox="1">
            <a:spLocks noChangeArrowheads="1"/>
          </p:cNvSpPr>
          <p:nvPr/>
        </p:nvSpPr>
        <p:spPr bwMode="auto">
          <a:xfrm>
            <a:off x="4286250" y="6215063"/>
            <a:ext cx="711200" cy="369887"/>
          </a:xfrm>
          <a:prstGeom prst="rect">
            <a:avLst/>
          </a:prstGeom>
          <a:noFill/>
          <a:ln w="9525">
            <a:noFill/>
            <a:miter lim="800000"/>
            <a:headEnd/>
            <a:tailEnd/>
          </a:ln>
        </p:spPr>
        <p:txBody>
          <a:bodyPr wrap="none">
            <a:spAutoFit/>
          </a:bodyPr>
          <a:lstStyle/>
          <a:p>
            <a:pPr eaLnBrk="1" hangingPunct="1"/>
            <a:r>
              <a:rPr lang="en-AU" altLang="en-US"/>
              <a:t>Bank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normAutofit/>
          </a:bodyPr>
          <a:lstStyle/>
          <a:p>
            <a:pPr eaLnBrk="1" hangingPunct="1"/>
            <a:r>
              <a:rPr lang="en-AU" altLang="en-US" sz="2800" dirty="0" smtClean="0"/>
              <a:t>Related </a:t>
            </a:r>
            <a:r>
              <a:rPr lang="en-AU" altLang="en-US" sz="2800" b="1" u="sng" dirty="0" smtClean="0"/>
              <a:t>Geared</a:t>
            </a:r>
            <a:r>
              <a:rPr lang="en-AU" altLang="en-US" sz="2800" dirty="0" smtClean="0"/>
              <a:t> Unit Trust = In house Asset =  5% Rule</a:t>
            </a:r>
          </a:p>
        </p:txBody>
      </p:sp>
      <p:sp>
        <p:nvSpPr>
          <p:cNvPr id="43011" name="Text Box 3"/>
          <p:cNvSpPr txBox="1">
            <a:spLocks noChangeArrowheads="1"/>
          </p:cNvSpPr>
          <p:nvPr/>
        </p:nvSpPr>
        <p:spPr bwMode="auto">
          <a:xfrm>
            <a:off x="3635375" y="4076700"/>
            <a:ext cx="1543050" cy="366713"/>
          </a:xfrm>
          <a:prstGeom prst="rect">
            <a:avLst/>
          </a:prstGeom>
          <a:solidFill>
            <a:srgbClr val="FF0000"/>
          </a:solidFill>
          <a:ln w="9525">
            <a:noFill/>
            <a:miter lim="800000"/>
            <a:headEnd/>
            <a:tailEnd/>
          </a:ln>
        </p:spPr>
        <p:txBody>
          <a:bodyPr>
            <a:spAutoFit/>
          </a:bodyPr>
          <a:lstStyle/>
          <a:p>
            <a:pPr eaLnBrk="1" hangingPunct="1"/>
            <a:r>
              <a:rPr lang="en-AU" altLang="en-US">
                <a:solidFill>
                  <a:schemeClr val="bg1"/>
                </a:solidFill>
              </a:rPr>
              <a:t>UNIT TRUST</a:t>
            </a:r>
          </a:p>
        </p:txBody>
      </p:sp>
      <p:pic>
        <p:nvPicPr>
          <p:cNvPr id="43012" name="Picture 4" descr="Picture14"/>
          <p:cNvPicPr>
            <a:picLocks noChangeAspect="1" noChangeArrowheads="1"/>
          </p:cNvPicPr>
          <p:nvPr/>
        </p:nvPicPr>
        <p:blipFill>
          <a:blip r:embed="rId2" cstate="print"/>
          <a:srcRect/>
          <a:stretch>
            <a:fillRect/>
          </a:stretch>
        </p:blipFill>
        <p:spPr bwMode="auto">
          <a:xfrm>
            <a:off x="1691680" y="5229200"/>
            <a:ext cx="865188" cy="1079500"/>
          </a:xfrm>
          <a:prstGeom prst="rect">
            <a:avLst/>
          </a:prstGeom>
          <a:noFill/>
          <a:ln w="9525">
            <a:noFill/>
            <a:miter lim="800000"/>
            <a:headEnd/>
            <a:tailEnd/>
          </a:ln>
        </p:spPr>
      </p:pic>
      <p:pic>
        <p:nvPicPr>
          <p:cNvPr id="43013" name="Picture 5" descr="Picture14"/>
          <p:cNvPicPr>
            <a:picLocks noChangeAspect="1" noChangeArrowheads="1"/>
          </p:cNvPicPr>
          <p:nvPr/>
        </p:nvPicPr>
        <p:blipFill>
          <a:blip r:embed="rId2" cstate="print"/>
          <a:srcRect/>
          <a:stretch>
            <a:fillRect/>
          </a:stretch>
        </p:blipFill>
        <p:spPr bwMode="auto">
          <a:xfrm>
            <a:off x="755650" y="3789363"/>
            <a:ext cx="865188" cy="1079500"/>
          </a:xfrm>
          <a:prstGeom prst="rect">
            <a:avLst/>
          </a:prstGeom>
          <a:noFill/>
          <a:ln w="9525">
            <a:noFill/>
            <a:miter lim="800000"/>
            <a:headEnd/>
            <a:tailEnd/>
          </a:ln>
        </p:spPr>
      </p:pic>
      <p:pic>
        <p:nvPicPr>
          <p:cNvPr id="43014" name="Picture 6" descr="Picture14"/>
          <p:cNvPicPr>
            <a:picLocks noChangeAspect="1" noChangeArrowheads="1"/>
          </p:cNvPicPr>
          <p:nvPr/>
        </p:nvPicPr>
        <p:blipFill>
          <a:blip r:embed="rId2" cstate="print"/>
          <a:srcRect/>
          <a:stretch>
            <a:fillRect/>
          </a:stretch>
        </p:blipFill>
        <p:spPr bwMode="auto">
          <a:xfrm>
            <a:off x="1547664" y="2564904"/>
            <a:ext cx="865187" cy="1079500"/>
          </a:xfrm>
          <a:prstGeom prst="rect">
            <a:avLst/>
          </a:prstGeom>
          <a:noFill/>
          <a:ln w="9525">
            <a:noFill/>
            <a:miter lim="800000"/>
            <a:headEnd/>
            <a:tailEnd/>
          </a:ln>
        </p:spPr>
      </p:pic>
      <p:sp>
        <p:nvSpPr>
          <p:cNvPr id="43015" name="Line 7"/>
          <p:cNvSpPr>
            <a:spLocks noChangeShapeType="1"/>
          </p:cNvSpPr>
          <p:nvPr/>
        </p:nvSpPr>
        <p:spPr bwMode="auto">
          <a:xfrm flipV="1">
            <a:off x="2627784" y="4581128"/>
            <a:ext cx="647700" cy="936625"/>
          </a:xfrm>
          <a:prstGeom prst="line">
            <a:avLst/>
          </a:prstGeom>
          <a:noFill/>
          <a:ln w="76200">
            <a:solidFill>
              <a:srgbClr val="FF0000"/>
            </a:solidFill>
            <a:round/>
            <a:headEnd/>
            <a:tailEnd type="triangle" w="med" len="med"/>
          </a:ln>
        </p:spPr>
        <p:txBody>
          <a:bodyPr/>
          <a:lstStyle/>
          <a:p>
            <a:endParaRPr lang="en-AU"/>
          </a:p>
        </p:txBody>
      </p:sp>
      <p:sp>
        <p:nvSpPr>
          <p:cNvPr id="43016" name="Line 8"/>
          <p:cNvSpPr>
            <a:spLocks noChangeShapeType="1"/>
          </p:cNvSpPr>
          <p:nvPr/>
        </p:nvSpPr>
        <p:spPr bwMode="auto">
          <a:xfrm flipV="1">
            <a:off x="1619250" y="4292600"/>
            <a:ext cx="1944688" cy="0"/>
          </a:xfrm>
          <a:prstGeom prst="line">
            <a:avLst/>
          </a:prstGeom>
          <a:noFill/>
          <a:ln w="76200">
            <a:solidFill>
              <a:srgbClr val="FF0000"/>
            </a:solidFill>
            <a:round/>
            <a:headEnd/>
            <a:tailEnd type="triangle" w="med" len="med"/>
          </a:ln>
        </p:spPr>
        <p:txBody>
          <a:bodyPr/>
          <a:lstStyle/>
          <a:p>
            <a:endParaRPr lang="en-AU"/>
          </a:p>
        </p:txBody>
      </p:sp>
      <p:sp>
        <p:nvSpPr>
          <p:cNvPr id="43017" name="Line 9"/>
          <p:cNvSpPr>
            <a:spLocks noChangeShapeType="1"/>
          </p:cNvSpPr>
          <p:nvPr/>
        </p:nvSpPr>
        <p:spPr bwMode="auto">
          <a:xfrm>
            <a:off x="2483768" y="3140968"/>
            <a:ext cx="1296071" cy="646807"/>
          </a:xfrm>
          <a:prstGeom prst="line">
            <a:avLst/>
          </a:prstGeom>
          <a:noFill/>
          <a:ln w="76200">
            <a:solidFill>
              <a:srgbClr val="FF0000"/>
            </a:solidFill>
            <a:round/>
            <a:headEnd/>
            <a:tailEnd type="triangle" w="med" len="med"/>
          </a:ln>
        </p:spPr>
        <p:txBody>
          <a:bodyPr/>
          <a:lstStyle/>
          <a:p>
            <a:endParaRPr lang="en-AU"/>
          </a:p>
        </p:txBody>
      </p:sp>
      <p:sp>
        <p:nvSpPr>
          <p:cNvPr id="43021" name="Text Box 13"/>
          <p:cNvSpPr txBox="1">
            <a:spLocks noChangeArrowheads="1"/>
          </p:cNvSpPr>
          <p:nvPr/>
        </p:nvSpPr>
        <p:spPr bwMode="auto">
          <a:xfrm>
            <a:off x="5364163" y="1556792"/>
            <a:ext cx="3779837" cy="4062651"/>
          </a:xfrm>
          <a:prstGeom prst="rect">
            <a:avLst/>
          </a:prstGeom>
          <a:noFill/>
          <a:ln w="9525">
            <a:noFill/>
            <a:miter lim="800000"/>
            <a:headEnd/>
            <a:tailEnd/>
          </a:ln>
        </p:spPr>
        <p:txBody>
          <a:bodyPr wrap="square">
            <a:spAutoFit/>
          </a:bodyPr>
          <a:lstStyle/>
          <a:p>
            <a:pPr eaLnBrk="1" hangingPunct="1"/>
            <a:r>
              <a:rPr lang="en-AU" altLang="en-US" sz="2400" dirty="0"/>
              <a:t>Sec 66 (2A) a trustee of a complying super fund is </a:t>
            </a:r>
            <a:r>
              <a:rPr lang="en-AU" altLang="en-US" sz="2400" b="1" dirty="0">
                <a:solidFill>
                  <a:srgbClr val="FF0000"/>
                </a:solidFill>
              </a:rPr>
              <a:t>prohibited from investing in a related unit trust</a:t>
            </a:r>
            <a:r>
              <a:rPr lang="en-AU" altLang="en-US" sz="2400" dirty="0"/>
              <a:t> unless the units were acquired at market value and would not cause</a:t>
            </a:r>
            <a:r>
              <a:rPr lang="en-AU" altLang="en-US" sz="2400" b="1" dirty="0"/>
              <a:t> </a:t>
            </a:r>
            <a:r>
              <a:rPr lang="en-AU" altLang="en-US" sz="2400" b="1" dirty="0">
                <a:solidFill>
                  <a:srgbClr val="FF0000"/>
                </a:solidFill>
              </a:rPr>
              <a:t>the level of the fund’s in-house assets to exceed 5% of the market value of the fund’s assets. </a:t>
            </a:r>
          </a:p>
          <a:p>
            <a:pPr eaLnBrk="1" hangingPunct="1"/>
            <a:endParaRPr lang="en-AU" altLang="en-US" dirty="0"/>
          </a:p>
        </p:txBody>
      </p:sp>
      <p:pic>
        <p:nvPicPr>
          <p:cNvPr id="43022" name="Picture 14" descr="find-work-tour-page-1-image-5"/>
          <p:cNvPicPr>
            <a:picLocks noChangeAspect="1" noChangeArrowheads="1"/>
          </p:cNvPicPr>
          <p:nvPr/>
        </p:nvPicPr>
        <p:blipFill>
          <a:blip r:embed="rId3" cstate="print"/>
          <a:srcRect/>
          <a:stretch>
            <a:fillRect/>
          </a:stretch>
        </p:blipFill>
        <p:spPr bwMode="auto">
          <a:xfrm>
            <a:off x="3995738" y="5589588"/>
            <a:ext cx="857250" cy="1152525"/>
          </a:xfrm>
          <a:prstGeom prst="rect">
            <a:avLst/>
          </a:prstGeom>
          <a:noFill/>
          <a:ln w="9525">
            <a:noFill/>
            <a:miter lim="800000"/>
            <a:headEnd/>
            <a:tailEnd/>
          </a:ln>
        </p:spPr>
      </p:pic>
      <p:sp>
        <p:nvSpPr>
          <p:cNvPr id="43023" name="Line 15"/>
          <p:cNvSpPr>
            <a:spLocks noChangeShapeType="1"/>
          </p:cNvSpPr>
          <p:nvPr/>
        </p:nvSpPr>
        <p:spPr bwMode="auto">
          <a:xfrm flipH="1" flipV="1">
            <a:off x="4427538" y="4508500"/>
            <a:ext cx="0" cy="1079500"/>
          </a:xfrm>
          <a:prstGeom prst="line">
            <a:avLst/>
          </a:prstGeom>
          <a:noFill/>
          <a:ln w="76200">
            <a:solidFill>
              <a:srgbClr val="FF0000"/>
            </a:solidFill>
            <a:round/>
            <a:headEnd/>
            <a:tailEnd type="triangle" w="med" len="med"/>
          </a:ln>
        </p:spPr>
        <p:txBody>
          <a:bodyPr/>
          <a:lstStyle/>
          <a:p>
            <a:endParaRPr lang="en-AU"/>
          </a:p>
        </p:txBody>
      </p:sp>
      <p:sp>
        <p:nvSpPr>
          <p:cNvPr id="43024" name="TextBox 17"/>
          <p:cNvSpPr txBox="1">
            <a:spLocks noChangeArrowheads="1"/>
          </p:cNvSpPr>
          <p:nvPr/>
        </p:nvSpPr>
        <p:spPr bwMode="auto">
          <a:xfrm>
            <a:off x="4286250" y="6488113"/>
            <a:ext cx="711200" cy="369887"/>
          </a:xfrm>
          <a:prstGeom prst="rect">
            <a:avLst/>
          </a:prstGeom>
          <a:noFill/>
          <a:ln w="9525">
            <a:noFill/>
            <a:miter lim="800000"/>
            <a:headEnd/>
            <a:tailEnd/>
          </a:ln>
        </p:spPr>
        <p:txBody>
          <a:bodyPr wrap="none">
            <a:spAutoFit/>
          </a:bodyPr>
          <a:lstStyle/>
          <a:p>
            <a:pPr eaLnBrk="1" hangingPunct="1"/>
            <a:r>
              <a:rPr lang="en-AU" altLang="en-US"/>
              <a:t>Bank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l"/>
            <a:r>
              <a:rPr lang="en-AU" altLang="en-US" sz="2800" dirty="0" smtClean="0"/>
              <a:t>If 5% rule is breached </a:t>
            </a:r>
            <a:r>
              <a:rPr lang="en-AU" altLang="en-US" sz="2800" dirty="0" smtClean="0"/>
              <a:t>- </a:t>
            </a:r>
            <a:r>
              <a:rPr lang="en-AU" altLang="en-US" sz="2800" dirty="0" smtClean="0"/>
              <a:t>Measured on 30</a:t>
            </a:r>
            <a:r>
              <a:rPr lang="en-AU" altLang="en-US" sz="2800" baseline="30000" dirty="0" smtClean="0"/>
              <a:t>th</a:t>
            </a:r>
            <a:r>
              <a:rPr lang="en-AU" altLang="en-US" sz="2800" dirty="0" smtClean="0"/>
              <a:t> June</a:t>
            </a:r>
          </a:p>
        </p:txBody>
      </p:sp>
      <p:sp>
        <p:nvSpPr>
          <p:cNvPr id="44035" name="Content Placeholder 2"/>
          <p:cNvSpPr>
            <a:spLocks noGrp="1"/>
          </p:cNvSpPr>
          <p:nvPr>
            <p:ph idx="1"/>
          </p:nvPr>
        </p:nvSpPr>
        <p:spPr/>
        <p:txBody>
          <a:bodyPr/>
          <a:lstStyle/>
          <a:p>
            <a:pPr marL="0" indent="0">
              <a:buFont typeface="Wingdings" pitchFamily="2" charset="2"/>
              <a:buNone/>
            </a:pPr>
            <a:r>
              <a:rPr lang="en-AU" altLang="en-US" sz="2000" dirty="0" smtClean="0"/>
              <a:t>If 5% rule is breached = SMSF must enter into a written plan, and carry out the plan, to dispose of the excess amount by the end of the following financial year. </a:t>
            </a:r>
          </a:p>
          <a:p>
            <a:pPr marL="0" indent="0">
              <a:buFont typeface="Wingdings" pitchFamily="2" charset="2"/>
              <a:buNone/>
            </a:pPr>
            <a:endParaRPr lang="en-AU" altLang="en-US" sz="2000" dirty="0" smtClean="0"/>
          </a:p>
          <a:p>
            <a:pPr marL="0" indent="0">
              <a:buFont typeface="Wingdings" pitchFamily="2" charset="2"/>
              <a:buNone/>
            </a:pPr>
            <a:r>
              <a:rPr lang="en-AU" altLang="en-US" sz="2000" dirty="0" smtClean="0"/>
              <a:t>The Related Unit Trust now </a:t>
            </a:r>
            <a:r>
              <a:rPr lang="en-AU" altLang="en-US" sz="2000" dirty="0" smtClean="0">
                <a:solidFill>
                  <a:srgbClr val="FF0000"/>
                </a:solidFill>
              </a:rPr>
              <a:t>becomes tainted </a:t>
            </a:r>
            <a:r>
              <a:rPr lang="en-AU" altLang="en-US" sz="2000" dirty="0" smtClean="0"/>
              <a:t>and can never become Un-related Unit Trust  </a:t>
            </a:r>
          </a:p>
          <a:p>
            <a:endParaRPr lang="en-AU" alt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pPr algn="l"/>
            <a:r>
              <a:rPr lang="en-AU" altLang="en-US" sz="2800" dirty="0" smtClean="0"/>
              <a:t>Strategies to ensure that investment is below 5% in a related trust</a:t>
            </a:r>
          </a:p>
        </p:txBody>
      </p:sp>
      <p:sp>
        <p:nvSpPr>
          <p:cNvPr id="45059" name="Content Placeholder 2"/>
          <p:cNvSpPr>
            <a:spLocks noGrp="1"/>
          </p:cNvSpPr>
          <p:nvPr>
            <p:ph idx="1"/>
          </p:nvPr>
        </p:nvSpPr>
        <p:spPr>
          <a:xfrm>
            <a:off x="611560" y="1628800"/>
            <a:ext cx="7693025" cy="3995738"/>
          </a:xfrm>
        </p:spPr>
        <p:txBody>
          <a:bodyPr>
            <a:normAutofit/>
          </a:bodyPr>
          <a:lstStyle/>
          <a:p>
            <a:pPr>
              <a:spcBef>
                <a:spcPts val="1200"/>
              </a:spcBef>
            </a:pPr>
            <a:r>
              <a:rPr lang="en-AU" altLang="en-US" sz="2000" dirty="0" smtClean="0"/>
              <a:t>Under value the investment in a related trust </a:t>
            </a:r>
          </a:p>
          <a:p>
            <a:pPr lvl="1">
              <a:spcBef>
                <a:spcPts val="1200"/>
              </a:spcBef>
            </a:pPr>
            <a:r>
              <a:rPr lang="en-AU" altLang="en-US" sz="2000" dirty="0" smtClean="0"/>
              <a:t>(Auditors must also get valuation of assets held by the unit trust)</a:t>
            </a:r>
          </a:p>
          <a:p>
            <a:pPr>
              <a:spcBef>
                <a:spcPts val="1200"/>
              </a:spcBef>
            </a:pPr>
            <a:r>
              <a:rPr lang="en-AU" altLang="en-US" sz="2000" dirty="0" smtClean="0"/>
              <a:t>Increase the value of funds assets – so that the investment remains less than 5%</a:t>
            </a:r>
          </a:p>
          <a:p>
            <a:pPr lvl="1">
              <a:spcBef>
                <a:spcPts val="1200"/>
              </a:spcBef>
            </a:pPr>
            <a:r>
              <a:rPr lang="en-AU" altLang="en-US" sz="2000" dirty="0" smtClean="0"/>
              <a:t>(Auditors must get valuation of assets held by the SMSF)</a:t>
            </a:r>
          </a:p>
          <a:p>
            <a:pPr>
              <a:spcBef>
                <a:spcPts val="1200"/>
              </a:spcBef>
            </a:pPr>
            <a:r>
              <a:rPr lang="en-AU" altLang="en-US" sz="2000" dirty="0" smtClean="0"/>
              <a:t>Make new contributions so that In-house assets remain below 5%</a:t>
            </a:r>
          </a:p>
          <a:p>
            <a:pPr>
              <a:spcBef>
                <a:spcPts val="1200"/>
              </a:spcBef>
            </a:pPr>
            <a:r>
              <a:rPr lang="en-AU" altLang="en-US" sz="2000" dirty="0" smtClean="0"/>
              <a:t>Stop withdrawing a pension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normAutofit/>
          </a:bodyPr>
          <a:lstStyle/>
          <a:p>
            <a:pPr algn="l" eaLnBrk="1" hangingPunct="1"/>
            <a:r>
              <a:rPr lang="en-AU" altLang="en-US" sz="2800" dirty="0" smtClean="0"/>
              <a:t>Related trusts that meet the requirements of Division 13.3A in the SIS Regulations </a:t>
            </a:r>
          </a:p>
        </p:txBody>
      </p:sp>
      <p:sp>
        <p:nvSpPr>
          <p:cNvPr id="48131" name="Rectangle 3"/>
          <p:cNvSpPr>
            <a:spLocks noGrp="1" noChangeArrowheads="1"/>
          </p:cNvSpPr>
          <p:nvPr>
            <p:ph type="body" idx="1"/>
          </p:nvPr>
        </p:nvSpPr>
        <p:spPr/>
        <p:txBody>
          <a:bodyPr/>
          <a:lstStyle/>
          <a:p>
            <a:pPr marL="0" indent="0" eaLnBrk="1" hangingPunct="1">
              <a:buFont typeface="Wingdings" pitchFamily="2" charset="2"/>
              <a:buNone/>
            </a:pPr>
            <a:r>
              <a:rPr lang="en-AU" altLang="en-US" sz="2000" dirty="0" smtClean="0"/>
              <a:t>An investment by an SMSF in a related unit trust will be </a:t>
            </a:r>
            <a:r>
              <a:rPr lang="en-AU" altLang="en-US" sz="2000" b="1" dirty="0" smtClean="0">
                <a:solidFill>
                  <a:srgbClr val="FF0000"/>
                </a:solidFill>
              </a:rPr>
              <a:t>exempt from the in-house asset rules</a:t>
            </a:r>
            <a:r>
              <a:rPr lang="en-AU" altLang="en-US" sz="2000" dirty="0" smtClean="0"/>
              <a:t> where the trust satisfies the requirements listed in SIS Regulation:</a:t>
            </a:r>
            <a:r>
              <a:rPr lang="en-AU" altLang="en-US" dirty="0" smtClean="0"/>
              <a:t> </a:t>
            </a:r>
          </a:p>
          <a:p>
            <a:pPr marL="890588" lvl="2" indent="-890588" eaLnBrk="1" hangingPunct="1"/>
            <a:r>
              <a:rPr lang="en-AU" altLang="en-US" dirty="0" smtClean="0"/>
              <a:t>SISR 13.22B – where the investment was made prior to 28 June 2000 </a:t>
            </a:r>
          </a:p>
          <a:p>
            <a:pPr marL="890588" lvl="2" indent="-890588" eaLnBrk="1" hangingPunct="1"/>
            <a:r>
              <a:rPr lang="en-AU" altLang="en-US" dirty="0" smtClean="0">
                <a:solidFill>
                  <a:srgbClr val="FF0000"/>
                </a:solidFill>
              </a:rPr>
              <a:t>SISR 13.22C</a:t>
            </a:r>
            <a:r>
              <a:rPr lang="en-AU" altLang="en-US" dirty="0" smtClean="0"/>
              <a:t> – where the investment was made on or </a:t>
            </a:r>
            <a:r>
              <a:rPr lang="en-AU" altLang="en-US" dirty="0" smtClean="0">
                <a:solidFill>
                  <a:srgbClr val="FF0000"/>
                </a:solidFill>
              </a:rPr>
              <a:t>after 28 June 2000</a:t>
            </a:r>
            <a:r>
              <a:rPr lang="en-AU" altLang="en-US" dirty="0" smtClean="0"/>
              <a:t> </a:t>
            </a:r>
          </a:p>
          <a:p>
            <a:pPr eaLnBrk="1" hangingPunct="1"/>
            <a:endParaRPr lang="en-AU" alt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algn="l" eaLnBrk="1" hangingPunct="1"/>
            <a:r>
              <a:rPr lang="en-AU" sz="2800" dirty="0" smtClean="0"/>
              <a:t>Purchasing </a:t>
            </a:r>
            <a:r>
              <a:rPr lang="en-AU" sz="2800" dirty="0" smtClean="0"/>
              <a:t>Property with related parties 13.22C Trusts</a:t>
            </a:r>
            <a:endParaRPr lang="en-AU" sz="2800" dirty="0" smtClean="0"/>
          </a:p>
        </p:txBody>
      </p:sp>
      <p:pic>
        <p:nvPicPr>
          <p:cNvPr id="39939" name="Content Placeholder 3" descr="house.jpg"/>
          <p:cNvPicPr>
            <a:picLocks noGrp="1" noChangeAspect="1"/>
          </p:cNvPicPr>
          <p:nvPr>
            <p:ph idx="1"/>
          </p:nvPr>
        </p:nvPicPr>
        <p:blipFill>
          <a:blip r:embed="rId2" cstate="print"/>
          <a:srcRect/>
          <a:stretch>
            <a:fillRect/>
          </a:stretch>
        </p:blipFill>
        <p:spPr>
          <a:xfrm>
            <a:off x="6660232" y="2924944"/>
            <a:ext cx="1030288" cy="1106487"/>
          </a:xfrm>
        </p:spPr>
      </p:pic>
      <p:sp>
        <p:nvSpPr>
          <p:cNvPr id="5" name="Rectangle 4"/>
          <p:cNvSpPr/>
          <p:nvPr/>
        </p:nvSpPr>
        <p:spPr>
          <a:xfrm>
            <a:off x="5364088" y="1916832"/>
            <a:ext cx="1008062" cy="338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smtClean="0"/>
              <a:t>Related</a:t>
            </a:r>
          </a:p>
          <a:p>
            <a:pPr algn="ctr">
              <a:defRPr/>
            </a:pPr>
            <a:endParaRPr lang="en-AU" dirty="0" smtClean="0"/>
          </a:p>
          <a:p>
            <a:pPr algn="ctr">
              <a:defRPr/>
            </a:pPr>
            <a:r>
              <a:rPr lang="en-AU" dirty="0" smtClean="0"/>
              <a:t>Unit </a:t>
            </a:r>
            <a:r>
              <a:rPr lang="en-AU" dirty="0"/>
              <a:t>Trust</a:t>
            </a:r>
          </a:p>
        </p:txBody>
      </p:sp>
      <p:sp>
        <p:nvSpPr>
          <p:cNvPr id="6" name="Oval 5"/>
          <p:cNvSpPr/>
          <p:nvPr/>
        </p:nvSpPr>
        <p:spPr>
          <a:xfrm>
            <a:off x="971600" y="2132856"/>
            <a:ext cx="1584325" cy="15113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AU" dirty="0"/>
              <a:t>SMSF</a:t>
            </a:r>
          </a:p>
        </p:txBody>
      </p:sp>
      <p:sp>
        <p:nvSpPr>
          <p:cNvPr id="7" name="Rounded Rectangle 6"/>
          <p:cNvSpPr/>
          <p:nvPr/>
        </p:nvSpPr>
        <p:spPr>
          <a:xfrm>
            <a:off x="755576" y="3789040"/>
            <a:ext cx="2160588" cy="10080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AU" dirty="0"/>
              <a:t>Related Party</a:t>
            </a:r>
          </a:p>
        </p:txBody>
      </p:sp>
      <p:sp>
        <p:nvSpPr>
          <p:cNvPr id="8" name="Right Arrow 7"/>
          <p:cNvSpPr/>
          <p:nvPr/>
        </p:nvSpPr>
        <p:spPr>
          <a:xfrm>
            <a:off x="2915816" y="2492896"/>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Right Arrow 8"/>
          <p:cNvSpPr/>
          <p:nvPr/>
        </p:nvSpPr>
        <p:spPr>
          <a:xfrm>
            <a:off x="3131840" y="3861048"/>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Hand Out </a:t>
            </a:r>
            <a:endParaRPr lang="en-AU" sz="2800" dirty="0"/>
          </a:p>
        </p:txBody>
      </p:sp>
      <p:pic>
        <p:nvPicPr>
          <p:cNvPr id="4" name="Content Placeholder 3" descr="go to webinar 3.jpg"/>
          <p:cNvPicPr>
            <a:picLocks noGrp="1" noChangeAspect="1"/>
          </p:cNvPicPr>
          <p:nvPr>
            <p:ph idx="1"/>
          </p:nvPr>
        </p:nvPicPr>
        <p:blipFill>
          <a:blip r:embed="rId2" cstate="print"/>
          <a:stretch>
            <a:fillRect/>
          </a:stretch>
        </p:blipFill>
        <p:spPr>
          <a:xfrm>
            <a:off x="5580112" y="2060848"/>
            <a:ext cx="1598896" cy="4127500"/>
          </a:xfrm>
        </p:spPr>
      </p:pic>
      <p:sp>
        <p:nvSpPr>
          <p:cNvPr id="5" name="TextBox 4"/>
          <p:cNvSpPr txBox="1"/>
          <p:nvPr/>
        </p:nvSpPr>
        <p:spPr>
          <a:xfrm>
            <a:off x="827584" y="2420888"/>
            <a:ext cx="3223703" cy="1292662"/>
          </a:xfrm>
          <a:prstGeom prst="rect">
            <a:avLst/>
          </a:prstGeom>
          <a:noFill/>
        </p:spPr>
        <p:txBody>
          <a:bodyPr wrap="none" rtlCol="0">
            <a:spAutoFit/>
          </a:bodyPr>
          <a:lstStyle/>
          <a:p>
            <a:r>
              <a:rPr lang="en-AU" sz="2000" dirty="0" smtClean="0"/>
              <a:t>Copy of this Presentation </a:t>
            </a:r>
            <a:r>
              <a:rPr lang="en-AU" sz="2000" dirty="0" smtClean="0"/>
              <a:t>can</a:t>
            </a:r>
          </a:p>
          <a:p>
            <a:r>
              <a:rPr lang="en-AU" sz="2000" dirty="0" smtClean="0"/>
              <a:t> </a:t>
            </a:r>
            <a:r>
              <a:rPr lang="en-AU" sz="2000" dirty="0" smtClean="0"/>
              <a:t>be downloaded</a:t>
            </a:r>
          </a:p>
          <a:p>
            <a:r>
              <a:rPr lang="en-AU" sz="2000" dirty="0" smtClean="0"/>
              <a:t>From the Panel</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eaLnBrk="1" hangingPunct="1"/>
            <a:r>
              <a:rPr lang="en-AU" altLang="en-US" sz="3200" b="0" smtClean="0"/>
              <a:t>Requirements of SIS Regulation SISR 13.22C</a:t>
            </a:r>
          </a:p>
        </p:txBody>
      </p:sp>
      <p:sp>
        <p:nvSpPr>
          <p:cNvPr id="50179" name="Rectangle 3"/>
          <p:cNvSpPr>
            <a:spLocks noGrp="1" noChangeArrowheads="1"/>
          </p:cNvSpPr>
          <p:nvPr>
            <p:ph type="body" idx="1"/>
          </p:nvPr>
        </p:nvSpPr>
        <p:spPr>
          <a:xfrm>
            <a:off x="611560" y="1556792"/>
            <a:ext cx="7693025" cy="4210050"/>
          </a:xfrm>
        </p:spPr>
        <p:txBody>
          <a:bodyPr/>
          <a:lstStyle/>
          <a:p>
            <a:pPr marL="457200" indent="-457200" eaLnBrk="1" hangingPunct="1">
              <a:lnSpc>
                <a:spcPct val="80000"/>
              </a:lnSpc>
              <a:buFont typeface="Wingdings" pitchFamily="2" charset="2"/>
              <a:buNone/>
            </a:pPr>
            <a:r>
              <a:rPr lang="en-AU" altLang="en-US" sz="2400" dirty="0" smtClean="0"/>
              <a:t>The </a:t>
            </a:r>
            <a:r>
              <a:rPr lang="en-AU" altLang="en-US" sz="2400" dirty="0" smtClean="0"/>
              <a:t>assets of the unit trust must not include: </a:t>
            </a:r>
          </a:p>
          <a:p>
            <a:pPr marL="1257300" lvl="2" indent="-342900" eaLnBrk="1" hangingPunct="1">
              <a:lnSpc>
                <a:spcPct val="80000"/>
              </a:lnSpc>
              <a:spcBef>
                <a:spcPts val="600"/>
              </a:spcBef>
              <a:buFont typeface="Wingdings" pitchFamily="2" charset="2"/>
              <a:buAutoNum type="arabicPeriod"/>
            </a:pPr>
            <a:r>
              <a:rPr lang="en-AU" altLang="en-US" sz="2000" dirty="0" smtClean="0"/>
              <a:t>an </a:t>
            </a:r>
            <a:r>
              <a:rPr lang="en-AU" altLang="en-US" sz="2000" b="1" dirty="0" smtClean="0">
                <a:solidFill>
                  <a:srgbClr val="FF0000"/>
                </a:solidFill>
              </a:rPr>
              <a:t>interest in another entity</a:t>
            </a:r>
            <a:r>
              <a:rPr lang="en-AU" altLang="en-US" sz="2000" dirty="0" smtClean="0"/>
              <a:t> – including a share in a company or a unit in another trust </a:t>
            </a:r>
          </a:p>
          <a:p>
            <a:pPr marL="1257300" lvl="2" indent="-342900" eaLnBrk="1" hangingPunct="1">
              <a:lnSpc>
                <a:spcPct val="80000"/>
              </a:lnSpc>
              <a:spcBef>
                <a:spcPts val="600"/>
              </a:spcBef>
              <a:buFont typeface="Wingdings" pitchFamily="2" charset="2"/>
              <a:buAutoNum type="arabicPeriod"/>
            </a:pPr>
            <a:r>
              <a:rPr lang="en-AU" altLang="en-US" sz="2000" dirty="0" smtClean="0"/>
              <a:t>a </a:t>
            </a:r>
            <a:r>
              <a:rPr lang="en-AU" altLang="en-US" sz="2000" b="1" dirty="0" smtClean="0">
                <a:solidFill>
                  <a:srgbClr val="FF0000"/>
                </a:solidFill>
              </a:rPr>
              <a:t>loan to another entity</a:t>
            </a:r>
            <a:r>
              <a:rPr lang="en-AU" altLang="en-US" sz="2000" dirty="0" smtClean="0"/>
              <a:t> unless the loan is a deposit with an authorised deposit-taking institution within the meaning of the Banking Act 1959 </a:t>
            </a:r>
          </a:p>
          <a:p>
            <a:pPr marL="1257300" lvl="2" indent="-342900" eaLnBrk="1" hangingPunct="1">
              <a:lnSpc>
                <a:spcPct val="80000"/>
              </a:lnSpc>
              <a:spcBef>
                <a:spcPts val="600"/>
              </a:spcBef>
              <a:buFont typeface="Wingdings" pitchFamily="2" charset="2"/>
              <a:buAutoNum type="arabicPeriod"/>
            </a:pPr>
            <a:r>
              <a:rPr lang="en-AU" altLang="en-US" sz="2000" dirty="0" smtClean="0"/>
              <a:t>an asset over, or in relation to, which </a:t>
            </a:r>
            <a:r>
              <a:rPr lang="en-AU" altLang="en-US" sz="2000" dirty="0" smtClean="0">
                <a:solidFill>
                  <a:srgbClr val="FF0000"/>
                </a:solidFill>
              </a:rPr>
              <a:t>there is a charge</a:t>
            </a:r>
            <a:r>
              <a:rPr lang="en-AU" altLang="en-US" sz="2000" dirty="0" smtClean="0"/>
              <a:t> </a:t>
            </a:r>
          </a:p>
          <a:p>
            <a:pPr marL="1257300" lvl="2" indent="-342900" eaLnBrk="1" hangingPunct="1">
              <a:lnSpc>
                <a:spcPct val="80000"/>
              </a:lnSpc>
              <a:spcBef>
                <a:spcPts val="600"/>
              </a:spcBef>
              <a:buFont typeface="Wingdings" pitchFamily="2" charset="2"/>
              <a:buAutoNum type="arabicPeriod"/>
            </a:pPr>
            <a:r>
              <a:rPr lang="en-AU" altLang="en-US" sz="2000" dirty="0" smtClean="0"/>
              <a:t>an asset (other than money) that was </a:t>
            </a:r>
            <a:r>
              <a:rPr lang="en-AU" altLang="en-US" sz="2000" b="1" dirty="0" smtClean="0">
                <a:solidFill>
                  <a:srgbClr val="FF0000"/>
                </a:solidFill>
              </a:rPr>
              <a:t>acquired from a related</a:t>
            </a:r>
            <a:r>
              <a:rPr lang="en-AU" altLang="en-US" sz="2000" dirty="0" smtClean="0"/>
              <a:t> party of the fund after 11 August 1999, unless the asset was business real property acquired at market value </a:t>
            </a:r>
          </a:p>
          <a:p>
            <a:pPr marL="1257300" lvl="2" indent="-342900" eaLnBrk="1" hangingPunct="1">
              <a:lnSpc>
                <a:spcPct val="80000"/>
              </a:lnSpc>
              <a:spcBef>
                <a:spcPts val="600"/>
              </a:spcBef>
              <a:buFont typeface="Wingdings" pitchFamily="2" charset="2"/>
              <a:buAutoNum type="arabicPeriod"/>
            </a:pPr>
            <a:r>
              <a:rPr lang="en-AU" altLang="en-US" sz="2000" dirty="0" smtClean="0"/>
              <a:t>an asset (other than money) that had (at any time) been </a:t>
            </a:r>
            <a:r>
              <a:rPr lang="en-AU" altLang="en-US" sz="2000" b="1" dirty="0" smtClean="0">
                <a:solidFill>
                  <a:srgbClr val="FF0000"/>
                </a:solidFill>
              </a:rPr>
              <a:t>owned by a related party of the super in the previous three years</a:t>
            </a:r>
            <a:r>
              <a:rPr lang="en-AU" altLang="en-US" sz="2000" dirty="0" smtClean="0"/>
              <a:t>, unless the asset was business real property acquired at market value.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a:xfrm>
            <a:off x="395536" y="260648"/>
            <a:ext cx="8229600" cy="1143000"/>
          </a:xfrm>
        </p:spPr>
        <p:txBody>
          <a:bodyPr/>
          <a:lstStyle/>
          <a:p>
            <a:pPr algn="l" eaLnBrk="1" hangingPunct="1"/>
            <a:r>
              <a:rPr lang="en-AU" altLang="en-US" sz="3200" dirty="0" smtClean="0"/>
              <a:t>Un-Geared Unit Trust – SISR 13.22C</a:t>
            </a:r>
          </a:p>
        </p:txBody>
      </p:sp>
      <p:pic>
        <p:nvPicPr>
          <p:cNvPr id="51203" name="Picture 3" descr="bubbleW183"/>
          <p:cNvPicPr>
            <a:picLocks noChangeAspect="1" noChangeArrowheads="1"/>
          </p:cNvPicPr>
          <p:nvPr/>
        </p:nvPicPr>
        <p:blipFill>
          <a:blip r:embed="rId2" cstate="print"/>
          <a:srcRect/>
          <a:stretch>
            <a:fillRect/>
          </a:stretch>
        </p:blipFill>
        <p:spPr bwMode="auto">
          <a:xfrm>
            <a:off x="3563938" y="2565400"/>
            <a:ext cx="865187" cy="990600"/>
          </a:xfrm>
          <a:prstGeom prst="rect">
            <a:avLst/>
          </a:prstGeom>
          <a:noFill/>
          <a:ln w="9525">
            <a:noFill/>
            <a:miter lim="800000"/>
            <a:headEnd/>
            <a:tailEnd/>
          </a:ln>
        </p:spPr>
      </p:pic>
      <p:pic>
        <p:nvPicPr>
          <p:cNvPr id="51204" name="Picture 4" descr="Picture14"/>
          <p:cNvPicPr>
            <a:picLocks noChangeAspect="1" noChangeArrowheads="1"/>
          </p:cNvPicPr>
          <p:nvPr/>
        </p:nvPicPr>
        <p:blipFill>
          <a:blip r:embed="rId3" cstate="print"/>
          <a:srcRect/>
          <a:stretch>
            <a:fillRect/>
          </a:stretch>
        </p:blipFill>
        <p:spPr bwMode="auto">
          <a:xfrm>
            <a:off x="755650" y="4724400"/>
            <a:ext cx="865188" cy="1079500"/>
          </a:xfrm>
          <a:prstGeom prst="rect">
            <a:avLst/>
          </a:prstGeom>
          <a:noFill/>
          <a:ln w="9525">
            <a:noFill/>
            <a:miter lim="800000"/>
            <a:headEnd/>
            <a:tailEnd/>
          </a:ln>
        </p:spPr>
      </p:pic>
      <p:pic>
        <p:nvPicPr>
          <p:cNvPr id="51205" name="Picture 5" descr="4 men"/>
          <p:cNvPicPr>
            <a:picLocks noChangeAspect="1" noChangeArrowheads="1"/>
          </p:cNvPicPr>
          <p:nvPr/>
        </p:nvPicPr>
        <p:blipFill>
          <a:blip r:embed="rId4" cstate="print"/>
          <a:srcRect/>
          <a:stretch>
            <a:fillRect/>
          </a:stretch>
        </p:blipFill>
        <p:spPr bwMode="auto">
          <a:xfrm>
            <a:off x="1835150" y="4724400"/>
            <a:ext cx="936625" cy="1152525"/>
          </a:xfrm>
          <a:prstGeom prst="rect">
            <a:avLst/>
          </a:prstGeom>
          <a:noFill/>
          <a:ln w="9525">
            <a:noFill/>
            <a:miter lim="800000"/>
            <a:headEnd/>
            <a:tailEnd/>
          </a:ln>
        </p:spPr>
      </p:pic>
      <p:pic>
        <p:nvPicPr>
          <p:cNvPr id="51206" name="Picture 6" descr="find-work-tour-page-1-image-5"/>
          <p:cNvPicPr>
            <a:picLocks noChangeAspect="1" noChangeArrowheads="1"/>
          </p:cNvPicPr>
          <p:nvPr/>
        </p:nvPicPr>
        <p:blipFill>
          <a:blip r:embed="rId5" cstate="print"/>
          <a:srcRect/>
          <a:stretch>
            <a:fillRect/>
          </a:stretch>
        </p:blipFill>
        <p:spPr bwMode="auto">
          <a:xfrm>
            <a:off x="4211638" y="4652963"/>
            <a:ext cx="857250" cy="1152525"/>
          </a:xfrm>
          <a:prstGeom prst="rect">
            <a:avLst/>
          </a:prstGeom>
          <a:noFill/>
          <a:ln w="9525">
            <a:noFill/>
            <a:miter lim="800000"/>
            <a:headEnd/>
            <a:tailEnd/>
          </a:ln>
        </p:spPr>
      </p:pic>
      <p:sp>
        <p:nvSpPr>
          <p:cNvPr id="51207" name="Text Box 7"/>
          <p:cNvSpPr txBox="1">
            <a:spLocks noChangeArrowheads="1"/>
          </p:cNvSpPr>
          <p:nvPr/>
        </p:nvSpPr>
        <p:spPr bwMode="auto">
          <a:xfrm>
            <a:off x="1116013" y="2852738"/>
            <a:ext cx="1543050" cy="366712"/>
          </a:xfrm>
          <a:prstGeom prst="rect">
            <a:avLst/>
          </a:prstGeom>
          <a:solidFill>
            <a:srgbClr val="FF0000"/>
          </a:solidFill>
          <a:ln w="9525">
            <a:noFill/>
            <a:miter lim="800000"/>
            <a:headEnd/>
            <a:tailEnd/>
          </a:ln>
        </p:spPr>
        <p:txBody>
          <a:bodyPr wrap="none">
            <a:spAutoFit/>
          </a:bodyPr>
          <a:lstStyle/>
          <a:p>
            <a:pPr eaLnBrk="1" hangingPunct="1"/>
            <a:r>
              <a:rPr lang="en-AU" altLang="en-US">
                <a:solidFill>
                  <a:schemeClr val="bg1"/>
                </a:solidFill>
              </a:rPr>
              <a:t>UNIT TRUST</a:t>
            </a:r>
          </a:p>
        </p:txBody>
      </p:sp>
      <p:sp>
        <p:nvSpPr>
          <p:cNvPr id="51208" name="Line 8"/>
          <p:cNvSpPr>
            <a:spLocks noChangeShapeType="1"/>
          </p:cNvSpPr>
          <p:nvPr/>
        </p:nvSpPr>
        <p:spPr bwMode="auto">
          <a:xfrm flipH="1">
            <a:off x="2843213" y="5229225"/>
            <a:ext cx="1368425" cy="0"/>
          </a:xfrm>
          <a:prstGeom prst="line">
            <a:avLst/>
          </a:prstGeom>
          <a:noFill/>
          <a:ln w="76200">
            <a:solidFill>
              <a:srgbClr val="FF0000"/>
            </a:solidFill>
            <a:round/>
            <a:headEnd/>
            <a:tailEnd type="triangle" w="med" len="med"/>
          </a:ln>
        </p:spPr>
        <p:txBody>
          <a:bodyPr/>
          <a:lstStyle/>
          <a:p>
            <a:endParaRPr lang="en-AU"/>
          </a:p>
        </p:txBody>
      </p:sp>
      <p:sp>
        <p:nvSpPr>
          <p:cNvPr id="51209" name="Rectangle 9"/>
          <p:cNvSpPr>
            <a:spLocks noChangeArrowheads="1"/>
          </p:cNvSpPr>
          <p:nvPr/>
        </p:nvSpPr>
        <p:spPr bwMode="auto">
          <a:xfrm>
            <a:off x="5148263" y="2781300"/>
            <a:ext cx="1108075" cy="376238"/>
          </a:xfrm>
          <a:prstGeom prst="rect">
            <a:avLst/>
          </a:prstGeom>
          <a:solidFill>
            <a:srgbClr val="FF0000"/>
          </a:solidFill>
          <a:ln w="9525">
            <a:solidFill>
              <a:srgbClr val="FF0000"/>
            </a:solidFill>
            <a:miter lim="800000"/>
            <a:headEnd/>
            <a:tailEnd/>
          </a:ln>
        </p:spPr>
        <p:txBody>
          <a:bodyPr wrap="none">
            <a:spAutoFit/>
          </a:bodyPr>
          <a:lstStyle/>
          <a:p>
            <a:pPr eaLnBrk="1" hangingPunct="1"/>
            <a:r>
              <a:rPr lang="en-AU" altLang="en-US">
                <a:solidFill>
                  <a:schemeClr val="bg1"/>
                </a:solidFill>
              </a:rPr>
              <a:t>TENANT</a:t>
            </a:r>
          </a:p>
        </p:txBody>
      </p:sp>
      <p:sp>
        <p:nvSpPr>
          <p:cNvPr id="51210" name="Line 10"/>
          <p:cNvSpPr>
            <a:spLocks noChangeShapeType="1"/>
          </p:cNvSpPr>
          <p:nvPr/>
        </p:nvSpPr>
        <p:spPr bwMode="auto">
          <a:xfrm flipH="1" flipV="1">
            <a:off x="1403350" y="3357563"/>
            <a:ext cx="0" cy="1295400"/>
          </a:xfrm>
          <a:prstGeom prst="line">
            <a:avLst/>
          </a:prstGeom>
          <a:noFill/>
          <a:ln w="76200">
            <a:solidFill>
              <a:srgbClr val="FF0000"/>
            </a:solidFill>
            <a:round/>
            <a:headEnd/>
            <a:tailEnd type="triangle" w="med" len="med"/>
          </a:ln>
        </p:spPr>
        <p:txBody>
          <a:bodyPr/>
          <a:lstStyle/>
          <a:p>
            <a:endParaRPr lang="en-AU"/>
          </a:p>
        </p:txBody>
      </p:sp>
      <p:sp>
        <p:nvSpPr>
          <p:cNvPr id="51211" name="Line 11"/>
          <p:cNvSpPr>
            <a:spLocks noChangeShapeType="1"/>
          </p:cNvSpPr>
          <p:nvPr/>
        </p:nvSpPr>
        <p:spPr bwMode="auto">
          <a:xfrm flipV="1">
            <a:off x="2700338" y="3068638"/>
            <a:ext cx="792162" cy="0"/>
          </a:xfrm>
          <a:prstGeom prst="line">
            <a:avLst/>
          </a:prstGeom>
          <a:noFill/>
          <a:ln w="76200">
            <a:solidFill>
              <a:srgbClr val="FF0000"/>
            </a:solidFill>
            <a:round/>
            <a:headEnd/>
            <a:tailEnd type="triangle" w="med" len="med"/>
          </a:ln>
        </p:spPr>
        <p:txBody>
          <a:bodyPr/>
          <a:lstStyle/>
          <a:p>
            <a:endParaRPr lang="en-AU"/>
          </a:p>
        </p:txBody>
      </p:sp>
      <p:sp>
        <p:nvSpPr>
          <p:cNvPr id="51212" name="Line 12"/>
          <p:cNvSpPr>
            <a:spLocks noChangeShapeType="1"/>
          </p:cNvSpPr>
          <p:nvPr/>
        </p:nvSpPr>
        <p:spPr bwMode="auto">
          <a:xfrm flipH="1" flipV="1">
            <a:off x="2124075" y="3429000"/>
            <a:ext cx="0" cy="1295400"/>
          </a:xfrm>
          <a:prstGeom prst="line">
            <a:avLst/>
          </a:prstGeom>
          <a:noFill/>
          <a:ln w="76200">
            <a:solidFill>
              <a:srgbClr val="FF0000"/>
            </a:solidFill>
            <a:round/>
            <a:headEnd/>
            <a:tailEnd type="triangle" w="med" len="med"/>
          </a:ln>
        </p:spPr>
        <p:txBody>
          <a:bodyPr/>
          <a:lstStyle/>
          <a:p>
            <a:endParaRPr lang="en-AU"/>
          </a:p>
        </p:txBody>
      </p:sp>
      <p:sp>
        <p:nvSpPr>
          <p:cNvPr id="51213" name="Line 13"/>
          <p:cNvSpPr>
            <a:spLocks noChangeShapeType="1"/>
          </p:cNvSpPr>
          <p:nvPr/>
        </p:nvSpPr>
        <p:spPr bwMode="auto">
          <a:xfrm flipV="1">
            <a:off x="4356100" y="2997200"/>
            <a:ext cx="792163" cy="0"/>
          </a:xfrm>
          <a:prstGeom prst="line">
            <a:avLst/>
          </a:prstGeom>
          <a:noFill/>
          <a:ln w="76200">
            <a:solidFill>
              <a:srgbClr val="FF0000"/>
            </a:solidFill>
            <a:round/>
            <a:headEnd/>
            <a:tailEnd type="triangle" w="med" len="med"/>
          </a:ln>
        </p:spPr>
        <p:txBody>
          <a:bodyPr/>
          <a:lstStyle/>
          <a:p>
            <a:endParaRPr lang="en-AU"/>
          </a:p>
        </p:txBody>
      </p:sp>
      <p:sp>
        <p:nvSpPr>
          <p:cNvPr id="51214" name="Text Box 14"/>
          <p:cNvSpPr txBox="1">
            <a:spLocks noChangeArrowheads="1"/>
          </p:cNvSpPr>
          <p:nvPr/>
        </p:nvSpPr>
        <p:spPr bwMode="auto">
          <a:xfrm>
            <a:off x="6372225" y="2492375"/>
            <a:ext cx="2660650" cy="3937000"/>
          </a:xfrm>
          <a:prstGeom prst="rect">
            <a:avLst/>
          </a:prstGeom>
          <a:noFill/>
          <a:ln w="9525">
            <a:noFill/>
            <a:miter lim="800000"/>
            <a:headEnd/>
            <a:tailEnd/>
          </a:ln>
        </p:spPr>
        <p:txBody>
          <a:bodyPr>
            <a:spAutoFit/>
          </a:bodyPr>
          <a:lstStyle/>
          <a:p>
            <a:pPr marL="342900" indent="-342900" eaLnBrk="1" hangingPunct="1">
              <a:buFontTx/>
              <a:buAutoNum type="arabicPeriod"/>
            </a:pPr>
            <a:r>
              <a:rPr lang="en-AU" altLang="en-US"/>
              <a:t>SMSF invests</a:t>
            </a:r>
          </a:p>
          <a:p>
            <a:pPr marL="342900" indent="-342900" eaLnBrk="1" hangingPunct="1">
              <a:buFontTx/>
              <a:buAutoNum type="arabicPeriod"/>
            </a:pPr>
            <a:r>
              <a:rPr lang="en-AU" altLang="en-US"/>
              <a:t>Members of SMSF Redraw against home loan</a:t>
            </a:r>
          </a:p>
          <a:p>
            <a:pPr marL="342900" indent="-342900" eaLnBrk="1" hangingPunct="1">
              <a:buFontTx/>
              <a:buAutoNum type="arabicPeriod"/>
            </a:pPr>
            <a:r>
              <a:rPr lang="en-AU" altLang="en-US"/>
              <a:t>Unit Trust Purchases Property</a:t>
            </a:r>
          </a:p>
          <a:p>
            <a:pPr marL="342900" indent="-342900" eaLnBrk="1" hangingPunct="1">
              <a:buFontTx/>
              <a:buAutoNum type="arabicPeriod"/>
            </a:pPr>
            <a:r>
              <a:rPr lang="en-AU" altLang="en-US"/>
              <a:t>Lease is between the unit trust and Tenant (can be a related party if commercial property)</a:t>
            </a:r>
          </a:p>
          <a:p>
            <a:pPr marL="342900" indent="-342900" eaLnBrk="1" hangingPunct="1">
              <a:buFontTx/>
              <a:buAutoNum type="arabicPeriod"/>
            </a:pPr>
            <a:endParaRPr lang="en-AU" altLang="en-US"/>
          </a:p>
          <a:p>
            <a:pPr marL="342900" indent="-342900" eaLnBrk="1" hangingPunct="1">
              <a:buFontTx/>
              <a:buAutoNum type="arabicPeriod"/>
            </a:pPr>
            <a:endParaRPr lang="en-AU"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Repair VS Improvement – SMSFR 2012/1</a:t>
            </a:r>
            <a:endParaRPr lang="en-AU" sz="2800" dirty="0"/>
          </a:p>
        </p:txBody>
      </p:sp>
      <p:sp>
        <p:nvSpPr>
          <p:cNvPr id="3" name="Content Placeholder 2"/>
          <p:cNvSpPr>
            <a:spLocks noGrp="1"/>
          </p:cNvSpPr>
          <p:nvPr>
            <p:ph idx="1"/>
          </p:nvPr>
        </p:nvSpPr>
        <p:spPr/>
        <p:txBody>
          <a:bodyPr>
            <a:normAutofit/>
          </a:bodyPr>
          <a:lstStyle/>
          <a:p>
            <a:pPr>
              <a:buNone/>
            </a:pPr>
            <a:r>
              <a:rPr lang="en-AU" sz="2000" dirty="0" smtClean="0"/>
              <a:t>Results in a different Asset – Parra 35 Table 2</a:t>
            </a:r>
          </a:p>
          <a:p>
            <a:endParaRPr lang="en-AU" sz="2000" dirty="0" smtClean="0"/>
          </a:p>
          <a:p>
            <a:pPr>
              <a:buNone/>
            </a:pPr>
            <a:r>
              <a:rPr lang="en-AU" sz="2000" dirty="0" smtClean="0"/>
              <a:t>1.Vacant </a:t>
            </a:r>
            <a:r>
              <a:rPr lang="en-AU" sz="2000" dirty="0" smtClean="0"/>
              <a:t>block of land on single </a:t>
            </a:r>
            <a:r>
              <a:rPr lang="en-AU" sz="2000" dirty="0" smtClean="0"/>
              <a:t>title : A </a:t>
            </a:r>
            <a:r>
              <a:rPr lang="en-AU" sz="2000" dirty="0" smtClean="0"/>
              <a:t>vacant block of land is subsequently subdivided resulting in multiple titles. One asset has been replaced by several different assets as a result of the subdivision</a:t>
            </a:r>
            <a:r>
              <a:rPr lang="en-AU" sz="2000" dirty="0" smtClean="0"/>
              <a:t>.</a:t>
            </a:r>
          </a:p>
          <a:p>
            <a:pPr>
              <a:buNone/>
            </a:pPr>
            <a:r>
              <a:rPr lang="en-AU" sz="2000" dirty="0" smtClean="0"/>
              <a:t>2.Vacant </a:t>
            </a:r>
            <a:r>
              <a:rPr lang="en-AU" sz="2000" dirty="0" smtClean="0"/>
              <a:t>block of land on single </a:t>
            </a:r>
            <a:r>
              <a:rPr lang="en-AU" sz="2000" dirty="0" smtClean="0"/>
              <a:t>title : A </a:t>
            </a:r>
            <a:r>
              <a:rPr lang="en-AU" sz="2000" dirty="0" smtClean="0"/>
              <a:t>residential house is built on vacant land which is on a single title. The character of the asset has fundamentally changed from vacant land to residential premises. This is a different asset.</a:t>
            </a:r>
            <a:endParaRPr lang="en-AU"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AU" sz="2000" b="1" dirty="0" smtClean="0"/>
              <a:t>Borrowings applied in maintaining or repairing but not improving the acquirable asset</a:t>
            </a:r>
          </a:p>
          <a:p>
            <a:pPr>
              <a:buNone/>
            </a:pPr>
            <a:r>
              <a:rPr lang="en-AU" sz="2000" dirty="0" smtClean="0"/>
              <a:t>116. A borrowing of money under an LRBA can be applied to expenses incurred in maintaining or repairing the acquirable asset that is held under the LRBA.</a:t>
            </a:r>
          </a:p>
          <a:p>
            <a:pPr>
              <a:buNone/>
            </a:pPr>
            <a:r>
              <a:rPr lang="en-AU" sz="2000" dirty="0" smtClean="0"/>
              <a:t>117. However, a borrowing of money under an LRBA cannot be applied to expenses incurred in improving the acquirable asset</a:t>
            </a:r>
            <a:r>
              <a:rPr lang="en-AU" sz="2000" dirty="0" smtClean="0"/>
              <a:t>.</a:t>
            </a:r>
            <a:endParaRPr lang="en-AU" sz="2000" u="sng" baseline="30000" dirty="0" smtClean="0"/>
          </a:p>
          <a:p>
            <a:pPr>
              <a:buNone/>
            </a:pPr>
            <a:endParaRPr lang="en-AU" sz="2000" u="sng" baseline="30000" dirty="0" smtClean="0">
              <a:latin typeface="+mj-lt"/>
            </a:endParaRPr>
          </a:p>
          <a:p>
            <a:pPr>
              <a:buNone/>
            </a:pPr>
            <a:r>
              <a:rPr lang="en-AU" sz="2800" baseline="30000" dirty="0" smtClean="0">
                <a:latin typeface="+mj-lt"/>
              </a:rPr>
              <a:t>However the below are OK as the character of the asset does not change</a:t>
            </a:r>
          </a:p>
          <a:p>
            <a:pPr>
              <a:buFontTx/>
              <a:buChar char="-"/>
            </a:pPr>
            <a:r>
              <a:rPr lang="en-AU" sz="2000" dirty="0" smtClean="0"/>
              <a:t>Extension of a house </a:t>
            </a:r>
          </a:p>
          <a:p>
            <a:pPr>
              <a:buFontTx/>
              <a:buChar char="-"/>
            </a:pPr>
            <a:r>
              <a:rPr lang="en-AU" sz="2000" dirty="0" smtClean="0"/>
              <a:t>Swimming pool</a:t>
            </a:r>
          </a:p>
          <a:p>
            <a:pPr>
              <a:buFontTx/>
              <a:buChar char="-"/>
            </a:pPr>
            <a:r>
              <a:rPr lang="en-AU" sz="2000" dirty="0" smtClean="0"/>
              <a:t>Granny Flat</a:t>
            </a:r>
            <a:endParaRPr lang="en-AU" sz="2000" dirty="0" smtClean="0"/>
          </a:p>
          <a:p>
            <a:endParaRPr lang="en-AU" dirty="0"/>
          </a:p>
        </p:txBody>
      </p:sp>
      <p:sp>
        <p:nvSpPr>
          <p:cNvPr id="4" name="Title 1"/>
          <p:cNvSpPr>
            <a:spLocks noGrp="1"/>
          </p:cNvSpPr>
          <p:nvPr>
            <p:ph type="title"/>
          </p:nvPr>
        </p:nvSpPr>
        <p:spPr/>
        <p:txBody>
          <a:bodyPr>
            <a:normAutofit/>
          </a:bodyPr>
          <a:lstStyle/>
          <a:p>
            <a:pPr algn="l"/>
            <a:r>
              <a:rPr lang="en-AU" sz="2800" dirty="0" smtClean="0"/>
              <a:t>Repair VS Improvement – SMSFR 2012/1</a:t>
            </a:r>
            <a:endParaRPr lang="en-AU"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p:txBody>
          <a:bodyPr/>
          <a:lstStyle/>
          <a:p>
            <a:pPr algn="ctr" eaLnBrk="1" hangingPunct="1">
              <a:buFont typeface="Wingdings" pitchFamily="2" charset="2"/>
              <a:buNone/>
            </a:pPr>
            <a:endParaRPr lang="en-AU" sz="4000" b="1" smtClean="0"/>
          </a:p>
          <a:p>
            <a:pPr algn="ctr" eaLnBrk="1" hangingPunct="1">
              <a:buFont typeface="Wingdings" pitchFamily="2" charset="2"/>
              <a:buNone/>
            </a:pPr>
            <a:r>
              <a:rPr lang="en-AU" sz="4000" b="1" smtClean="0"/>
              <a:t>Audit of SMSF </a:t>
            </a:r>
          </a:p>
          <a:p>
            <a:pPr algn="ctr" eaLnBrk="1" hangingPunct="1">
              <a:buFont typeface="Wingdings" pitchFamily="2" charset="2"/>
              <a:buNone/>
            </a:pPr>
            <a:r>
              <a:rPr lang="en-AU" sz="4000" b="1" smtClean="0"/>
              <a:t>When SMSF is borrowing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Trustee Declarations – Hand out</a:t>
            </a:r>
            <a:endParaRPr lang="en-AU" sz="2800" dirty="0"/>
          </a:p>
        </p:txBody>
      </p:sp>
      <p:sp>
        <p:nvSpPr>
          <p:cNvPr id="3" name="Content Placeholder 2"/>
          <p:cNvSpPr>
            <a:spLocks noGrp="1"/>
          </p:cNvSpPr>
          <p:nvPr>
            <p:ph idx="1"/>
          </p:nvPr>
        </p:nvSpPr>
        <p:spPr/>
        <p:txBody>
          <a:bodyPr>
            <a:normAutofit/>
          </a:bodyPr>
          <a:lstStyle/>
          <a:p>
            <a:r>
              <a:rPr lang="en-AU" sz="2000" dirty="0" smtClean="0"/>
              <a:t>Purchase </a:t>
            </a:r>
            <a:r>
              <a:rPr lang="en-AU" sz="2000" dirty="0" smtClean="0"/>
              <a:t>of BRP from a related party</a:t>
            </a:r>
          </a:p>
          <a:p>
            <a:r>
              <a:rPr lang="en-AU" sz="2000" dirty="0" smtClean="0"/>
              <a:t>Market value of assets on 30</a:t>
            </a:r>
            <a:r>
              <a:rPr lang="en-AU" sz="2000" baseline="30000" dirty="0" smtClean="0"/>
              <a:t>th</a:t>
            </a:r>
            <a:r>
              <a:rPr lang="en-AU" sz="2000" dirty="0" smtClean="0"/>
              <a:t> June</a:t>
            </a:r>
          </a:p>
          <a:p>
            <a:r>
              <a:rPr lang="en-AU" sz="2000" dirty="0" smtClean="0"/>
              <a:t>No lease of residential property to a related party</a:t>
            </a:r>
          </a:p>
          <a:p>
            <a:endParaRPr lang="en-AU" dirty="0" smtClean="0"/>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683568" y="188640"/>
            <a:ext cx="7924800" cy="652463"/>
          </a:xfrm>
        </p:spPr>
        <p:txBody>
          <a:bodyPr/>
          <a:lstStyle/>
          <a:p>
            <a:pPr algn="l" eaLnBrk="1" hangingPunct="1"/>
            <a:r>
              <a:rPr lang="en-AU" sz="3000" dirty="0" smtClean="0">
                <a:solidFill>
                  <a:schemeClr val="tx1"/>
                </a:solidFill>
              </a:rPr>
              <a:t>Audit Issues – Borrowing Funds</a:t>
            </a:r>
          </a:p>
        </p:txBody>
      </p:sp>
      <p:sp>
        <p:nvSpPr>
          <p:cNvPr id="41987" name="Rectangle 3"/>
          <p:cNvSpPr>
            <a:spLocks noGrp="1" noChangeArrowheads="1"/>
          </p:cNvSpPr>
          <p:nvPr>
            <p:ph type="body" idx="1"/>
          </p:nvPr>
        </p:nvSpPr>
        <p:spPr>
          <a:xfrm>
            <a:off x="611560" y="1196752"/>
            <a:ext cx="7010400" cy="3916362"/>
          </a:xfrm>
        </p:spPr>
        <p:txBody>
          <a:bodyPr>
            <a:noAutofit/>
          </a:bodyPr>
          <a:lstStyle/>
          <a:p>
            <a:pPr eaLnBrk="1" hangingPunct="1">
              <a:spcBef>
                <a:spcPct val="30000"/>
              </a:spcBef>
              <a:spcAft>
                <a:spcPct val="30000"/>
              </a:spcAft>
            </a:pPr>
            <a:r>
              <a:rPr lang="en-AU" sz="2000" dirty="0" smtClean="0">
                <a:solidFill>
                  <a:srgbClr val="006600"/>
                </a:solidFill>
              </a:rPr>
              <a:t>Does trust deed allow borrowing</a:t>
            </a:r>
          </a:p>
          <a:p>
            <a:pPr lvl="2" eaLnBrk="1" hangingPunct="1">
              <a:spcBef>
                <a:spcPct val="30000"/>
              </a:spcBef>
              <a:spcAft>
                <a:spcPct val="30000"/>
              </a:spcAft>
            </a:pPr>
            <a:r>
              <a:rPr lang="en-AU" sz="2000" dirty="0" smtClean="0"/>
              <a:t>Update trust deed</a:t>
            </a:r>
          </a:p>
          <a:p>
            <a:pPr lvl="2" eaLnBrk="1" hangingPunct="1">
              <a:spcBef>
                <a:spcPct val="30000"/>
              </a:spcBef>
              <a:spcAft>
                <a:spcPct val="30000"/>
              </a:spcAft>
            </a:pPr>
            <a:r>
              <a:rPr lang="en-AU" sz="2000" dirty="0" smtClean="0"/>
              <a:t>Add </a:t>
            </a:r>
            <a:r>
              <a:rPr lang="en-AU" sz="2000" dirty="0" smtClean="0"/>
              <a:t>up to 6 members</a:t>
            </a:r>
            <a:endParaRPr lang="en-AU" sz="2000" dirty="0" smtClean="0"/>
          </a:p>
          <a:p>
            <a:pPr eaLnBrk="1" hangingPunct="1">
              <a:spcBef>
                <a:spcPct val="30000"/>
              </a:spcBef>
              <a:spcAft>
                <a:spcPct val="30000"/>
              </a:spcAft>
            </a:pPr>
            <a:r>
              <a:rPr lang="en-AU" sz="2000" dirty="0" smtClean="0"/>
              <a:t>Fund is claiming Exempt Pension Income </a:t>
            </a:r>
          </a:p>
          <a:p>
            <a:pPr lvl="2" eaLnBrk="1" hangingPunct="1">
              <a:spcBef>
                <a:spcPct val="30000"/>
              </a:spcBef>
              <a:spcAft>
                <a:spcPct val="30000"/>
              </a:spcAft>
            </a:pPr>
            <a:r>
              <a:rPr lang="en-AU" sz="2000" dirty="0" smtClean="0"/>
              <a:t>Deductibility of Interest expense</a:t>
            </a:r>
          </a:p>
          <a:p>
            <a:pPr lvl="2" eaLnBrk="1" hangingPunct="1">
              <a:spcBef>
                <a:spcPct val="30000"/>
              </a:spcBef>
              <a:spcAft>
                <a:spcPct val="30000"/>
              </a:spcAft>
            </a:pPr>
            <a:r>
              <a:rPr lang="en-AU" sz="2000" dirty="0" smtClean="0"/>
              <a:t>Investment strategy</a:t>
            </a:r>
          </a:p>
          <a:p>
            <a:pPr lvl="2" eaLnBrk="1" hangingPunct="1">
              <a:spcBef>
                <a:spcPct val="30000"/>
              </a:spcBef>
              <a:spcAft>
                <a:spcPct val="30000"/>
              </a:spcAft>
            </a:pPr>
            <a:r>
              <a:rPr lang="en-AU" sz="2000" dirty="0" smtClean="0"/>
              <a:t>Borrowing documents </a:t>
            </a:r>
            <a:r>
              <a:rPr lang="en-AU" sz="2000" b="1" dirty="0" smtClean="0">
                <a:solidFill>
                  <a:srgbClr val="006600"/>
                </a:solidFill>
              </a:rPr>
              <a:t>(Who has borrowed – SMSF ?)</a:t>
            </a:r>
          </a:p>
          <a:p>
            <a:pPr lvl="2" eaLnBrk="1" hangingPunct="1">
              <a:spcBef>
                <a:spcPct val="30000"/>
              </a:spcBef>
              <a:spcAft>
                <a:spcPct val="30000"/>
              </a:spcAft>
            </a:pPr>
            <a:r>
              <a:rPr lang="en-AU" sz="2000" dirty="0" smtClean="0"/>
              <a:t>Mortgage of Property in case in Internal Lender</a:t>
            </a:r>
          </a:p>
          <a:p>
            <a:pPr eaLnBrk="1" hangingPunct="1">
              <a:spcBef>
                <a:spcPct val="30000"/>
              </a:spcBef>
              <a:spcAft>
                <a:spcPct val="30000"/>
              </a:spcAft>
            </a:pPr>
            <a:r>
              <a:rPr lang="en-AU" sz="2000" dirty="0" smtClean="0"/>
              <a:t>Evidence of lending &amp; Interest Calculations – Safe </a:t>
            </a:r>
            <a:r>
              <a:rPr lang="en-AU" sz="2000" dirty="0" smtClean="0"/>
              <a:t>Harbour</a:t>
            </a:r>
            <a:endParaRPr lang="en-AU" sz="2000"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755650" y="765175"/>
            <a:ext cx="7924800" cy="1143000"/>
          </a:xfrm>
        </p:spPr>
        <p:txBody>
          <a:bodyPr>
            <a:normAutofit/>
          </a:bodyPr>
          <a:lstStyle/>
          <a:p>
            <a:pPr algn="l" eaLnBrk="1" hangingPunct="1"/>
            <a:r>
              <a:rPr lang="en-AU" sz="2800" b="0" dirty="0" smtClean="0">
                <a:solidFill>
                  <a:schemeClr val="tx1"/>
                </a:solidFill>
              </a:rPr>
              <a:t>Audit Issues – Borrowing Funds</a:t>
            </a:r>
            <a:br>
              <a:rPr lang="en-AU" sz="2800" b="0" dirty="0" smtClean="0">
                <a:solidFill>
                  <a:schemeClr val="tx1"/>
                </a:solidFill>
              </a:rPr>
            </a:br>
            <a:r>
              <a:rPr lang="en-AU" sz="2800" b="0" dirty="0" smtClean="0">
                <a:solidFill>
                  <a:schemeClr val="tx1"/>
                </a:solidFill>
              </a:rPr>
              <a:t>GS 009 – Audit of SMSF’s</a:t>
            </a:r>
          </a:p>
        </p:txBody>
      </p:sp>
      <p:sp>
        <p:nvSpPr>
          <p:cNvPr id="43011" name="Rectangle 3"/>
          <p:cNvSpPr>
            <a:spLocks noGrp="1" noChangeArrowheads="1"/>
          </p:cNvSpPr>
          <p:nvPr>
            <p:ph type="body" idx="1"/>
          </p:nvPr>
        </p:nvSpPr>
        <p:spPr>
          <a:xfrm>
            <a:off x="755650" y="2349500"/>
            <a:ext cx="7010400" cy="3024188"/>
          </a:xfrm>
        </p:spPr>
        <p:txBody>
          <a:bodyPr>
            <a:noAutofit/>
          </a:bodyPr>
          <a:lstStyle/>
          <a:p>
            <a:pPr eaLnBrk="1" hangingPunct="1">
              <a:spcBef>
                <a:spcPct val="30000"/>
              </a:spcBef>
              <a:spcAft>
                <a:spcPct val="30000"/>
              </a:spcAft>
            </a:pPr>
            <a:r>
              <a:rPr lang="en-AU" sz="2000" dirty="0" smtClean="0"/>
              <a:t>Valuation of Property AAS 25 </a:t>
            </a:r>
          </a:p>
          <a:p>
            <a:pPr lvl="1" eaLnBrk="1" hangingPunct="1">
              <a:spcBef>
                <a:spcPct val="30000"/>
              </a:spcBef>
              <a:spcAft>
                <a:spcPct val="30000"/>
              </a:spcAft>
            </a:pPr>
            <a:r>
              <a:rPr lang="en-AU" sz="2000" dirty="0" smtClean="0"/>
              <a:t>For minimum pension withdrawal </a:t>
            </a:r>
          </a:p>
          <a:p>
            <a:pPr lvl="1" eaLnBrk="1" hangingPunct="1">
              <a:spcBef>
                <a:spcPct val="30000"/>
              </a:spcBef>
              <a:spcAft>
                <a:spcPct val="30000"/>
              </a:spcAft>
            </a:pPr>
            <a:r>
              <a:rPr lang="en-AU" sz="2000" dirty="0" smtClean="0"/>
              <a:t>Calculation of Transfer Balance Cap - $1.6M</a:t>
            </a:r>
          </a:p>
          <a:p>
            <a:pPr eaLnBrk="1" hangingPunct="1">
              <a:spcBef>
                <a:spcPct val="30000"/>
              </a:spcBef>
              <a:spcAft>
                <a:spcPct val="30000"/>
              </a:spcAft>
            </a:pPr>
            <a:r>
              <a:rPr lang="en-AU" sz="2000" dirty="0" smtClean="0"/>
              <a:t>Actuarial Report if there is an accumulation account and pension account in existence at the same time and assets are not segregated</a:t>
            </a:r>
          </a:p>
          <a:p>
            <a:pPr lvl="1" eaLnBrk="1" hangingPunct="1">
              <a:spcBef>
                <a:spcPct val="30000"/>
              </a:spcBef>
              <a:spcAft>
                <a:spcPct val="30000"/>
              </a:spcAft>
            </a:pPr>
            <a:r>
              <a:rPr lang="en-AU" sz="2000" dirty="0" smtClean="0"/>
              <a:t>CGT Calculations of segregated assets</a:t>
            </a:r>
          </a:p>
          <a:p>
            <a:pPr eaLnBrk="1" hangingPunct="1">
              <a:spcBef>
                <a:spcPct val="30000"/>
              </a:spcBef>
              <a:spcAft>
                <a:spcPct val="30000"/>
              </a:spcAft>
            </a:pPr>
            <a:r>
              <a:rPr lang="en-AU" sz="2000" dirty="0" smtClean="0"/>
              <a:t>Maximum 10% withdrawn in case of TRIS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539552" y="764704"/>
            <a:ext cx="6696744" cy="1008112"/>
          </a:xfrm>
        </p:spPr>
        <p:txBody>
          <a:bodyPr>
            <a:normAutofit/>
          </a:bodyPr>
          <a:lstStyle/>
          <a:p>
            <a:pPr eaLnBrk="1" hangingPunct="1"/>
            <a:r>
              <a:rPr lang="en-AU" sz="2800" dirty="0" smtClean="0">
                <a:solidFill>
                  <a:schemeClr val="tx1"/>
                </a:solidFill>
              </a:rPr>
              <a:t>What </a:t>
            </a:r>
            <a:r>
              <a:rPr lang="en-AU" sz="2800" dirty="0" smtClean="0">
                <a:solidFill>
                  <a:schemeClr val="tx1"/>
                </a:solidFill>
                <a:hlinkClick r:id="rId2"/>
              </a:rPr>
              <a:t>www.trustdeed.com.au</a:t>
            </a:r>
            <a:r>
              <a:rPr lang="en-AU" sz="2800" dirty="0" smtClean="0">
                <a:solidFill>
                  <a:schemeClr val="tx1"/>
                </a:solidFill>
              </a:rPr>
              <a:t>  </a:t>
            </a:r>
            <a:r>
              <a:rPr lang="en-AU" sz="2800" dirty="0" smtClean="0">
                <a:solidFill>
                  <a:schemeClr val="tx1"/>
                </a:solidFill>
              </a:rPr>
              <a:t>provide …</a:t>
            </a:r>
          </a:p>
        </p:txBody>
      </p:sp>
      <p:sp>
        <p:nvSpPr>
          <p:cNvPr id="48131" name="Rectangle 3"/>
          <p:cNvSpPr>
            <a:spLocks noGrp="1" noChangeArrowheads="1"/>
          </p:cNvSpPr>
          <p:nvPr>
            <p:ph type="body" idx="1"/>
          </p:nvPr>
        </p:nvSpPr>
        <p:spPr>
          <a:xfrm>
            <a:off x="755650" y="2349500"/>
            <a:ext cx="7543800" cy="2879725"/>
          </a:xfrm>
        </p:spPr>
        <p:txBody>
          <a:bodyPr/>
          <a:lstStyle/>
          <a:p>
            <a:pPr eaLnBrk="1" hangingPunct="1">
              <a:lnSpc>
                <a:spcPct val="80000"/>
              </a:lnSpc>
              <a:buFont typeface="Wingdings" pitchFamily="2" charset="2"/>
              <a:buNone/>
            </a:pPr>
            <a:r>
              <a:rPr lang="en-US" sz="1800" dirty="0" smtClean="0"/>
              <a:t>Companies / SMSF Deed / PCT Deed</a:t>
            </a:r>
          </a:p>
          <a:p>
            <a:pPr eaLnBrk="1" hangingPunct="1">
              <a:lnSpc>
                <a:spcPct val="80000"/>
              </a:lnSpc>
              <a:buFont typeface="Wingdings" pitchFamily="2" charset="2"/>
              <a:buNone/>
            </a:pPr>
            <a:endParaRPr lang="en-US" sz="1800" dirty="0" smtClean="0"/>
          </a:p>
          <a:p>
            <a:pPr eaLnBrk="1" hangingPunct="1">
              <a:lnSpc>
                <a:spcPct val="80000"/>
              </a:lnSpc>
              <a:buFont typeface="Wingdings" pitchFamily="2" charset="2"/>
              <a:buNone/>
            </a:pPr>
            <a:r>
              <a:rPr lang="en-US" sz="1800" dirty="0" smtClean="0"/>
              <a:t>Includes:</a:t>
            </a:r>
          </a:p>
          <a:p>
            <a:pPr eaLnBrk="1" hangingPunct="1">
              <a:lnSpc>
                <a:spcPct val="80000"/>
              </a:lnSpc>
              <a:spcBef>
                <a:spcPct val="30000"/>
              </a:spcBef>
              <a:spcAft>
                <a:spcPct val="30000"/>
              </a:spcAft>
              <a:buFontTx/>
              <a:buChar char="-"/>
            </a:pPr>
            <a:r>
              <a:rPr lang="en-US" sz="1800" dirty="0" smtClean="0"/>
              <a:t>Property Custodian Trust Deed</a:t>
            </a:r>
          </a:p>
          <a:p>
            <a:pPr eaLnBrk="1" hangingPunct="1">
              <a:lnSpc>
                <a:spcPct val="80000"/>
              </a:lnSpc>
              <a:spcBef>
                <a:spcPct val="30000"/>
              </a:spcBef>
              <a:spcAft>
                <a:spcPct val="30000"/>
              </a:spcAft>
              <a:buFontTx/>
              <a:buChar char="-"/>
            </a:pPr>
            <a:r>
              <a:rPr lang="en-US" sz="1800" dirty="0" smtClean="0"/>
              <a:t>Loan application and loan agreement if internal lender</a:t>
            </a:r>
          </a:p>
          <a:p>
            <a:pPr eaLnBrk="1" hangingPunct="1">
              <a:lnSpc>
                <a:spcPct val="80000"/>
              </a:lnSpc>
              <a:spcBef>
                <a:spcPct val="30000"/>
              </a:spcBef>
              <a:spcAft>
                <a:spcPct val="30000"/>
              </a:spcAft>
              <a:buFontTx/>
              <a:buChar char="-"/>
            </a:pPr>
            <a:r>
              <a:rPr lang="en-US" sz="1800" dirty="0" smtClean="0"/>
              <a:t>Minutes</a:t>
            </a:r>
          </a:p>
          <a:p>
            <a:pPr eaLnBrk="1" hangingPunct="1">
              <a:lnSpc>
                <a:spcPct val="80000"/>
              </a:lnSpc>
              <a:spcBef>
                <a:spcPct val="30000"/>
              </a:spcBef>
              <a:spcAft>
                <a:spcPct val="30000"/>
              </a:spcAft>
              <a:buFontTx/>
              <a:buChar char="-"/>
            </a:pPr>
            <a:r>
              <a:rPr lang="en-US" sz="1800" dirty="0" smtClean="0"/>
              <a:t>Statutory Declaration for OSR</a:t>
            </a:r>
          </a:p>
          <a:p>
            <a:pPr eaLnBrk="1" hangingPunct="1">
              <a:lnSpc>
                <a:spcPct val="80000"/>
              </a:lnSpc>
              <a:spcBef>
                <a:spcPct val="30000"/>
              </a:spcBef>
              <a:spcAft>
                <a:spcPct val="30000"/>
              </a:spcAft>
              <a:buFontTx/>
              <a:buChar char="-"/>
            </a:pPr>
            <a:r>
              <a:rPr lang="en-US" sz="1800" dirty="0" smtClean="0"/>
              <a:t>Updated Investment Strategy</a:t>
            </a:r>
            <a:endParaRPr lang="en-AU" sz="1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Questions on this </a:t>
            </a:r>
            <a:r>
              <a:rPr lang="en-AU" sz="2800" dirty="0" smtClean="0"/>
              <a:t>Presentation</a:t>
            </a:r>
            <a:endParaRPr lang="en-AU" sz="2800" dirty="0"/>
          </a:p>
        </p:txBody>
      </p:sp>
      <p:pic>
        <p:nvPicPr>
          <p:cNvPr id="4" name="Content Placeholder 3" descr="go to webinar 4.jpg"/>
          <p:cNvPicPr>
            <a:picLocks noGrp="1" noChangeAspect="1"/>
          </p:cNvPicPr>
          <p:nvPr>
            <p:ph idx="1"/>
          </p:nvPr>
        </p:nvPicPr>
        <p:blipFill>
          <a:blip r:embed="rId2" cstate="print"/>
          <a:stretch>
            <a:fillRect/>
          </a:stretch>
        </p:blipFill>
        <p:spPr>
          <a:xfrm>
            <a:off x="5486400" y="1752600"/>
            <a:ext cx="1598896" cy="4127500"/>
          </a:xfrm>
        </p:spPr>
      </p:pic>
      <p:sp>
        <p:nvSpPr>
          <p:cNvPr id="5" name="TextBox 4"/>
          <p:cNvSpPr txBox="1"/>
          <p:nvPr/>
        </p:nvSpPr>
        <p:spPr>
          <a:xfrm>
            <a:off x="395536" y="2348880"/>
            <a:ext cx="5064400" cy="1600438"/>
          </a:xfrm>
          <a:prstGeom prst="rect">
            <a:avLst/>
          </a:prstGeom>
          <a:noFill/>
        </p:spPr>
        <p:txBody>
          <a:bodyPr wrap="none" rtlCol="0">
            <a:spAutoFit/>
          </a:bodyPr>
          <a:lstStyle/>
          <a:p>
            <a:r>
              <a:rPr lang="en-AU" sz="2000" dirty="0" smtClean="0"/>
              <a:t>If you have any Questions on this Presentation </a:t>
            </a:r>
          </a:p>
          <a:p>
            <a:pPr marL="342900" indent="-342900">
              <a:buFont typeface="+mj-lt"/>
              <a:buAutoNum type="arabicPeriod"/>
            </a:pPr>
            <a:r>
              <a:rPr lang="en-AU" sz="2000" dirty="0" smtClean="0"/>
              <a:t>Type in your questions in the panel</a:t>
            </a:r>
          </a:p>
          <a:p>
            <a:pPr marL="342900" indent="-342900">
              <a:buFont typeface="+mj-lt"/>
              <a:buAutoNum type="arabicPeriod"/>
            </a:pPr>
            <a:r>
              <a:rPr lang="en-AU" sz="2000" dirty="0" smtClean="0"/>
              <a:t>Speaker will answer all your questions </a:t>
            </a:r>
          </a:p>
          <a:p>
            <a:pPr marL="342900" indent="-342900"/>
            <a:r>
              <a:rPr lang="en-AU" sz="2000" dirty="0" smtClean="0"/>
              <a:t>         after the presentation</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Our Speaker Today</a:t>
            </a:r>
            <a:endParaRPr lang="en-AU" sz="2800" dirty="0"/>
          </a:p>
        </p:txBody>
      </p:sp>
      <p:sp>
        <p:nvSpPr>
          <p:cNvPr id="3" name="Content Placeholder 2"/>
          <p:cNvSpPr>
            <a:spLocks noGrp="1"/>
          </p:cNvSpPr>
          <p:nvPr>
            <p:ph idx="1"/>
          </p:nvPr>
        </p:nvSpPr>
        <p:spPr>
          <a:xfrm>
            <a:off x="1005840" y="1901953"/>
            <a:ext cx="7132320" cy="3813048"/>
          </a:xfrm>
        </p:spPr>
        <p:txBody>
          <a:bodyPr>
            <a:normAutofit/>
          </a:bodyPr>
          <a:lstStyle/>
          <a:p>
            <a:pPr>
              <a:spcBef>
                <a:spcPts val="600"/>
              </a:spcBef>
              <a:buNone/>
            </a:pPr>
            <a:r>
              <a:rPr lang="en-AU" sz="2000" b="1" dirty="0" smtClean="0"/>
              <a:t>Manoj Abichandani </a:t>
            </a:r>
          </a:p>
          <a:p>
            <a:pPr>
              <a:spcBef>
                <a:spcPts val="600"/>
              </a:spcBef>
              <a:buNone/>
            </a:pPr>
            <a:r>
              <a:rPr lang="en-AU" sz="2000" dirty="0" smtClean="0"/>
              <a:t>B. Bus. (UTS), CTA, SMSF Specialist (UNSW)</a:t>
            </a:r>
          </a:p>
          <a:p>
            <a:pPr>
              <a:buNone/>
            </a:pPr>
            <a:endParaRPr lang="en-AU" sz="2000" dirty="0" smtClean="0"/>
          </a:p>
          <a:p>
            <a:pPr marL="0" indent="0">
              <a:buNone/>
            </a:pPr>
            <a:r>
              <a:rPr lang="en-AU" sz="2000" dirty="0" smtClean="0"/>
              <a:t>He has worked in a Specialist SMSF CPA Firm for 26 years advising over 600 funds on various aspects of SMSF.</a:t>
            </a:r>
          </a:p>
          <a:p>
            <a:pPr marL="0" indent="0">
              <a:buNone/>
            </a:pPr>
            <a:r>
              <a:rPr lang="en-AU" sz="2000" dirty="0" smtClean="0"/>
              <a:t>Currently he works as a SMSF Technical Director for Deed Dot Com Dot Au Pty Ltd as a trainer and helps the solicitor in updating their SMSF Trust Deed.</a:t>
            </a:r>
          </a:p>
          <a:p>
            <a:pPr marL="0" indent="0">
              <a:buNone/>
            </a:pPr>
            <a:r>
              <a:rPr lang="en-AU" sz="2000" dirty="0" smtClean="0"/>
              <a:t>He has written Australia’s first online SMSF Audit Software and where over 400 + SMSF Auditors initiated over SMSF 62,000 audits in the past year.    </a:t>
            </a:r>
            <a:endParaRPr lang="en-AU" sz="2000" dirty="0"/>
          </a:p>
        </p:txBody>
      </p:sp>
      <p:pic>
        <p:nvPicPr>
          <p:cNvPr id="4" name="Picture 3" descr="manoj 150 width.jpg"/>
          <p:cNvPicPr>
            <a:picLocks noChangeAspect="1"/>
          </p:cNvPicPr>
          <p:nvPr/>
        </p:nvPicPr>
        <p:blipFill>
          <a:blip r:embed="rId2" cstate="print"/>
          <a:stretch>
            <a:fillRect/>
          </a:stretch>
        </p:blipFill>
        <p:spPr>
          <a:xfrm>
            <a:off x="7092280" y="764704"/>
            <a:ext cx="1584176" cy="18669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827584" y="548680"/>
            <a:ext cx="7543800" cy="792162"/>
          </a:xfrm>
        </p:spPr>
        <p:txBody>
          <a:bodyPr>
            <a:normAutofit/>
          </a:bodyPr>
          <a:lstStyle/>
          <a:p>
            <a:pPr eaLnBrk="1" hangingPunct="1"/>
            <a:r>
              <a:rPr lang="en-AU" sz="2800" dirty="0" smtClean="0"/>
              <a:t>Disclaimer – Educational Purposes Only</a:t>
            </a:r>
            <a:endParaRPr lang="en-US" sz="2800" dirty="0" smtClean="0"/>
          </a:p>
        </p:txBody>
      </p:sp>
      <p:sp>
        <p:nvSpPr>
          <p:cNvPr id="4099" name="Rectangle 3"/>
          <p:cNvSpPr>
            <a:spLocks noGrp="1" noChangeArrowheads="1"/>
          </p:cNvSpPr>
          <p:nvPr>
            <p:ph type="body" idx="1"/>
          </p:nvPr>
        </p:nvSpPr>
        <p:spPr>
          <a:xfrm>
            <a:off x="755650" y="1700809"/>
            <a:ext cx="7543800" cy="4320580"/>
          </a:xfrm>
        </p:spPr>
        <p:txBody>
          <a:bodyPr>
            <a:noAutofit/>
          </a:bodyPr>
          <a:lstStyle/>
          <a:p>
            <a:pPr marL="0" indent="0" eaLnBrk="1" hangingPunct="1">
              <a:lnSpc>
                <a:spcPct val="95000"/>
              </a:lnSpc>
              <a:spcBef>
                <a:spcPts val="500"/>
              </a:spcBef>
              <a:spcAft>
                <a:spcPts val="500"/>
              </a:spcAft>
              <a:buNone/>
            </a:pPr>
            <a:r>
              <a:rPr lang="en-AU" sz="1600" i="1" dirty="0" smtClean="0"/>
              <a:t>Material contained in this presentation is a summary only and is based on information believed to be reliable and received from sources within the market. It is not the intention of Deed Dot Com Dot Au Pty Ltd that this presentation be used as the primary source of readers’ information but as an adjunct to their own resources and training. No representation is given, warranty made or responsibility taken as to the accuracy, timeliness or completeness of any information or recommendation contained in this publication and Manoj Abichandani will not be liable to the reader in contract or tort (including for negligence) or otherwise for any loss or damage arising as a result of the reader relying on any such information or recommendation (except in so far as any statutory liability cannot be excluded). </a:t>
            </a:r>
          </a:p>
          <a:p>
            <a:pPr marL="0" indent="0">
              <a:lnSpc>
                <a:spcPct val="95000"/>
              </a:lnSpc>
              <a:spcBef>
                <a:spcPts val="500"/>
              </a:spcBef>
              <a:spcAft>
                <a:spcPts val="500"/>
              </a:spcAft>
              <a:buNone/>
            </a:pPr>
            <a:r>
              <a:rPr lang="en-AU" sz="1600" i="1" dirty="0" smtClean="0"/>
              <a:t>This </a:t>
            </a:r>
            <a:r>
              <a:rPr lang="en-AU" sz="1600" i="1" dirty="0" smtClean="0"/>
              <a:t>presentation has been prepared for general information and not having regard to any particular person’s investment objectives, financial situation or needs. Accordingly, no recommendations (express or implied) or other information should be acted upon without obtaining specific advice from an authorised representative. </a:t>
            </a:r>
          </a:p>
          <a:p>
            <a:pPr marL="0" indent="0">
              <a:lnSpc>
                <a:spcPct val="95000"/>
              </a:lnSpc>
              <a:spcBef>
                <a:spcPts val="500"/>
              </a:spcBef>
              <a:spcAft>
                <a:spcPts val="500"/>
              </a:spcAft>
              <a:buNone/>
            </a:pPr>
            <a:r>
              <a:rPr lang="en-AU" sz="1600" i="1" dirty="0" smtClean="0"/>
              <a:t>Please </a:t>
            </a:r>
            <a:r>
              <a:rPr lang="en-AU" sz="1600" i="1" dirty="0" smtClean="0"/>
              <a:t>note past performance may not be indicative of future performance.</a:t>
            </a:r>
            <a:r>
              <a:rPr lang="en-AU" sz="1600" b="1" i="1" dirty="0" smtClean="0"/>
              <a:t> </a:t>
            </a:r>
          </a:p>
          <a:p>
            <a:pPr marL="0" indent="0">
              <a:lnSpc>
                <a:spcPct val="80000"/>
              </a:lnSpc>
              <a:spcBef>
                <a:spcPts val="500"/>
              </a:spcBef>
              <a:spcAft>
                <a:spcPts val="500"/>
              </a:spcAft>
              <a:buNone/>
            </a:pPr>
            <a:r>
              <a:rPr lang="en-AU" sz="1600" b="1" dirty="0" smtClean="0"/>
              <a:t>Deed </a:t>
            </a:r>
            <a:r>
              <a:rPr lang="en-AU" sz="1600" b="1" dirty="0" smtClean="0"/>
              <a:t>dot com dot au Pty Ltd</a:t>
            </a:r>
            <a:endParaRPr lang="en-US" sz="16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algn="l" eaLnBrk="1" hangingPunct="1"/>
            <a:r>
              <a:rPr lang="en-AU" sz="2800" dirty="0" smtClean="0"/>
              <a:t>Purchasing Residential </a:t>
            </a:r>
            <a:r>
              <a:rPr lang="en-AU" sz="2800" dirty="0" smtClean="0"/>
              <a:t>Property Directly</a:t>
            </a:r>
            <a:endParaRPr lang="en-AU" sz="2800" dirty="0" smtClean="0"/>
          </a:p>
        </p:txBody>
      </p:sp>
      <p:pic>
        <p:nvPicPr>
          <p:cNvPr id="39939" name="Content Placeholder 3" descr="house.jpg"/>
          <p:cNvPicPr>
            <a:picLocks noGrp="1" noChangeAspect="1"/>
          </p:cNvPicPr>
          <p:nvPr>
            <p:ph idx="1"/>
          </p:nvPr>
        </p:nvPicPr>
        <p:blipFill>
          <a:blip r:embed="rId2" cstate="print"/>
          <a:srcRect/>
          <a:stretch>
            <a:fillRect/>
          </a:stretch>
        </p:blipFill>
        <p:spPr>
          <a:xfrm>
            <a:off x="5796136" y="1700808"/>
            <a:ext cx="1030288" cy="1106487"/>
          </a:xfrm>
        </p:spPr>
      </p:pic>
      <p:sp>
        <p:nvSpPr>
          <p:cNvPr id="6" name="Oval 5"/>
          <p:cNvSpPr/>
          <p:nvPr/>
        </p:nvSpPr>
        <p:spPr>
          <a:xfrm>
            <a:off x="1115616" y="1484784"/>
            <a:ext cx="1584325" cy="15113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AU" dirty="0"/>
              <a:t>SMSF</a:t>
            </a:r>
          </a:p>
        </p:txBody>
      </p:sp>
      <p:sp>
        <p:nvSpPr>
          <p:cNvPr id="8" name="Right Arrow 7"/>
          <p:cNvSpPr/>
          <p:nvPr/>
        </p:nvSpPr>
        <p:spPr>
          <a:xfrm>
            <a:off x="2915816" y="1844824"/>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0" name="TextBox 9"/>
          <p:cNvSpPr txBox="1"/>
          <p:nvPr/>
        </p:nvSpPr>
        <p:spPr>
          <a:xfrm>
            <a:off x="1547664" y="3645024"/>
            <a:ext cx="4781822" cy="1200329"/>
          </a:xfrm>
          <a:prstGeom prst="rect">
            <a:avLst/>
          </a:prstGeom>
          <a:noFill/>
        </p:spPr>
        <p:txBody>
          <a:bodyPr wrap="none" rtlCol="0">
            <a:spAutoFit/>
          </a:bodyPr>
          <a:lstStyle/>
          <a:p>
            <a:r>
              <a:rPr lang="en-AU" dirty="0" smtClean="0"/>
              <a:t>No Borrowing</a:t>
            </a:r>
          </a:p>
          <a:p>
            <a:r>
              <a:rPr lang="en-AU" dirty="0" smtClean="0"/>
              <a:t>No Other Entities in between</a:t>
            </a:r>
          </a:p>
          <a:p>
            <a:r>
              <a:rPr lang="en-AU" dirty="0" smtClean="0"/>
              <a:t>SMSF has Cash to purchase the property outright</a:t>
            </a:r>
          </a:p>
          <a:p>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pPr algn="l" eaLnBrk="1" hangingPunct="1"/>
            <a:r>
              <a:rPr lang="en-AU" sz="2800" dirty="0" smtClean="0"/>
              <a:t>Purchasing property with others – Syndicates</a:t>
            </a:r>
            <a:br>
              <a:rPr lang="en-AU" sz="2800" dirty="0" smtClean="0"/>
            </a:br>
            <a:r>
              <a:rPr lang="en-AU" sz="2800" dirty="0" smtClean="0"/>
              <a:t>- Jointly with others</a:t>
            </a:r>
            <a:endParaRPr lang="en-AU" sz="2800" dirty="0" smtClean="0"/>
          </a:p>
        </p:txBody>
      </p:sp>
      <p:pic>
        <p:nvPicPr>
          <p:cNvPr id="39939" name="Content Placeholder 3" descr="house.jpg"/>
          <p:cNvPicPr>
            <a:picLocks noGrp="1" noChangeAspect="1"/>
          </p:cNvPicPr>
          <p:nvPr>
            <p:ph idx="1"/>
          </p:nvPr>
        </p:nvPicPr>
        <p:blipFill>
          <a:blip r:embed="rId2" cstate="print"/>
          <a:srcRect/>
          <a:stretch>
            <a:fillRect/>
          </a:stretch>
        </p:blipFill>
        <p:spPr>
          <a:xfrm>
            <a:off x="7380312" y="2564904"/>
            <a:ext cx="1030288" cy="1106487"/>
          </a:xfrm>
        </p:spPr>
      </p:pic>
      <p:sp>
        <p:nvSpPr>
          <p:cNvPr id="5" name="Rectangle 4"/>
          <p:cNvSpPr/>
          <p:nvPr/>
        </p:nvSpPr>
        <p:spPr>
          <a:xfrm>
            <a:off x="5724128" y="1772816"/>
            <a:ext cx="1008062" cy="338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Unit Trust</a:t>
            </a:r>
          </a:p>
        </p:txBody>
      </p:sp>
      <p:sp>
        <p:nvSpPr>
          <p:cNvPr id="6" name="Oval 5"/>
          <p:cNvSpPr/>
          <p:nvPr/>
        </p:nvSpPr>
        <p:spPr>
          <a:xfrm>
            <a:off x="971600" y="2132856"/>
            <a:ext cx="1584325" cy="15113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AU" dirty="0"/>
              <a:t>SMSF</a:t>
            </a:r>
          </a:p>
        </p:txBody>
      </p:sp>
      <p:sp>
        <p:nvSpPr>
          <p:cNvPr id="7" name="Rounded Rectangle 6"/>
          <p:cNvSpPr/>
          <p:nvPr/>
        </p:nvSpPr>
        <p:spPr>
          <a:xfrm>
            <a:off x="899592" y="4149080"/>
            <a:ext cx="2160588" cy="10080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AU" dirty="0" smtClean="0"/>
              <a:t>Un- related Parties</a:t>
            </a:r>
            <a:endParaRPr lang="en-AU" dirty="0"/>
          </a:p>
        </p:txBody>
      </p:sp>
      <p:sp>
        <p:nvSpPr>
          <p:cNvPr id="8" name="Right Arrow 7"/>
          <p:cNvSpPr/>
          <p:nvPr/>
        </p:nvSpPr>
        <p:spPr>
          <a:xfrm>
            <a:off x="3059832" y="2348880"/>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9" name="Right Arrow 8"/>
          <p:cNvSpPr/>
          <p:nvPr/>
        </p:nvSpPr>
        <p:spPr>
          <a:xfrm>
            <a:off x="3275856" y="4293096"/>
            <a:ext cx="216058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2964</Words>
  <Application>Microsoft Office PowerPoint</Application>
  <PresentationFormat>On-screen Show (4:3)</PresentationFormat>
  <Paragraphs>375</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Agenda Today Property Development with SMSF</vt:lpstr>
      <vt:lpstr>House Keeping - Audio</vt:lpstr>
      <vt:lpstr>House Keeping – Hand Out </vt:lpstr>
      <vt:lpstr>House Keeping – Questions on this Presentation</vt:lpstr>
      <vt:lpstr>Our Speaker Today</vt:lpstr>
      <vt:lpstr>Disclaimer – Educational Purposes Only</vt:lpstr>
      <vt:lpstr>Purchasing Residential Property Directly</vt:lpstr>
      <vt:lpstr>Purchasing property with others – Syndicates - Jointly with others</vt:lpstr>
      <vt:lpstr>Purchasing property with others – Syndicates - Jointly with others – Un-related Unit Trust</vt:lpstr>
      <vt:lpstr>Not an In-house Asset</vt:lpstr>
      <vt:lpstr>Prohibition on borrowing money  </vt:lpstr>
      <vt:lpstr>SMSF borrowing rules - Sec 67A &amp; 67B of SISA</vt:lpstr>
      <vt:lpstr>Non – Recourse Loan Structure  - Sec 67 (A) &amp; (B)</vt:lpstr>
      <vt:lpstr>Slide 15</vt:lpstr>
      <vt:lpstr>Lender – Related Party</vt:lpstr>
      <vt:lpstr>Related Party Borrowing - Safe Harbour – PCG 2016/5</vt:lpstr>
      <vt:lpstr>Real Property – TD 2016/16</vt:lpstr>
      <vt:lpstr>Common problems with LRBA  Taxpayer Alert 2012/7</vt:lpstr>
      <vt:lpstr>Common problems with LRBA  TA 2012/7</vt:lpstr>
      <vt:lpstr>Slide 21</vt:lpstr>
      <vt:lpstr>Purchasing Property with related parties</vt:lpstr>
      <vt:lpstr>What is a Related Trust </vt:lpstr>
      <vt:lpstr>“Control” if a Group (say member + Part 8 Associates)</vt:lpstr>
      <vt:lpstr>Who is a related party</vt:lpstr>
      <vt:lpstr>Who is a related party</vt:lpstr>
      <vt:lpstr>Who is a related party</vt:lpstr>
      <vt:lpstr>What is the meaning of control</vt:lpstr>
      <vt:lpstr>Non- controlled - non related Unit Trust</vt:lpstr>
      <vt:lpstr>Non- controlled - non related Unit Trust</vt:lpstr>
      <vt:lpstr>If there a relationship between various Unit Holders = Unit Trust becomes a Related Unit Trust</vt:lpstr>
      <vt:lpstr>“Investment Example”  1 – Medical Centre</vt:lpstr>
      <vt:lpstr>Medical Centre – Separate Leases  One lease makes them partners...</vt:lpstr>
      <vt:lpstr>Investment Example</vt:lpstr>
      <vt:lpstr>Related Geared Unit Trust = In house Asset =  5% Rule</vt:lpstr>
      <vt:lpstr>If 5% rule is breached - Measured on 30th June</vt:lpstr>
      <vt:lpstr>Strategies to ensure that investment is below 5% in a related trust</vt:lpstr>
      <vt:lpstr>Related trusts that meet the requirements of Division 13.3A in the SIS Regulations </vt:lpstr>
      <vt:lpstr>Purchasing Property with related parties 13.22C Trusts</vt:lpstr>
      <vt:lpstr>Requirements of SIS Regulation SISR 13.22C</vt:lpstr>
      <vt:lpstr>Un-Geared Unit Trust – SISR 13.22C</vt:lpstr>
      <vt:lpstr>Repair VS Improvement – SMSFR 2012/1</vt:lpstr>
      <vt:lpstr>Repair VS Improvement – SMSFR 2012/1</vt:lpstr>
      <vt:lpstr>Slide 44</vt:lpstr>
      <vt:lpstr>Trustee Declarations – Hand out</vt:lpstr>
      <vt:lpstr>Audit Issues – Borrowing Funds</vt:lpstr>
      <vt:lpstr>Audit Issues – Borrowing Funds GS 009 – Audit of SMSF’s</vt:lpstr>
      <vt:lpstr>What www.trustdeed.com.au  provide …</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27</cp:revision>
  <dcterms:created xsi:type="dcterms:W3CDTF">2021-04-13T01:54:17Z</dcterms:created>
  <dcterms:modified xsi:type="dcterms:W3CDTF">2021-10-19T02:59:00Z</dcterms:modified>
</cp:coreProperties>
</file>